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4875" r:id="rId5"/>
    <p:sldMasterId id="2147483832" r:id="rId6"/>
    <p:sldMasterId id="2147483801" r:id="rId7"/>
    <p:sldMasterId id="2147483660" r:id="rId8"/>
  </p:sldMasterIdLst>
  <p:notesMasterIdLst>
    <p:notesMasterId r:id="rId22"/>
  </p:notesMasterIdLst>
  <p:handoutMasterIdLst>
    <p:handoutMasterId r:id="rId23"/>
  </p:handoutMasterIdLst>
  <p:sldIdLst>
    <p:sldId id="2076138079" r:id="rId9"/>
    <p:sldId id="2076138062" r:id="rId10"/>
    <p:sldId id="2076138027" r:id="rId11"/>
    <p:sldId id="2076138118" r:id="rId12"/>
    <p:sldId id="2076138096" r:id="rId13"/>
    <p:sldId id="2076138111" r:id="rId14"/>
    <p:sldId id="2076138113" r:id="rId15"/>
    <p:sldId id="2076138115" r:id="rId16"/>
    <p:sldId id="2076138119" r:id="rId17"/>
    <p:sldId id="2076138120" r:id="rId18"/>
    <p:sldId id="2076138117" r:id="rId19"/>
    <p:sldId id="2076138088" r:id="rId20"/>
    <p:sldId id="2076138083" r:id="rId21"/>
  </p:sldIdLst>
  <p:sldSz cx="12192000" cy="6858000"/>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B13206-C053-DE6D-4010-8D658BF8A1F9}" name="Evelyn Padrino" initials="EP" userId="Evelyn Padrino" providerId="None"/>
  <p188:author id="{EDF94A17-4066-5C70-F958-305D8EB28CF5}" name="Kristen Baker (Red Door Collaborative LLC)" initials="KB(DCL" userId="S::v-krbake@microsoft.com::ae0ac70e-0884-4dbf-aa82-b2610f6b5a47" providerId="AD"/>
  <p188:author id="{8DCF3B3A-7D67-5FA9-871F-F2CF676DEBAB}" name="Sudha Kumar" initials="SK" userId="S::kumarsud@microsoft.com::9063f690-de37-41b0-846b-f4d148abd929" providerId="AD"/>
  <p188:author id="{06FA5D42-F629-6103-D545-20B1E644A34D}" name="Kristen Baker" initials="KB" userId="Kristen Baker" providerId="None"/>
  <p188:author id="{C1F78C49-ADFB-A8C8-66B9-F4A7C0359A26}" name="Alyssa Hagen (PRIME 8 LLC)" initials="AH(8L" userId="S::v-ahagen@microsoft.com::a391b15c-8710-4071-8b7b-456c6104a77c" providerId="AD"/>
  <p188:author id="{5BCEA088-214E-5721-0042-0E63ABD2E4C2}" name="Pratibha Sood" initials="PS" userId="S::prsood@microsoft.com::757de0c6-7155-45cc-8575-9f822407d213" providerId="AD"/>
  <p188:author id="{DE7F438D-A75D-57BC-E03F-807C4D91F655}" name="Abdul Sheik" initials="AS" userId="S::absheik@microsoft.com::74e933d6-6494-48b2-9cce-d7738aaf4042" providerId="AD"/>
  <p188:author id="{6F201E94-119A-3AB0-099D-057166DBF2C6}" name="Michael Venables" initials="MV" userId="S::michael@reddoorcollaborative.com::79085841-8915-4cac-bb8d-8c27ec1fb837" providerId="AD"/>
  <p188:author id="{2EBAD1AD-5385-5FA5-DD8E-6C0153B74D89}" name="David Stanford" initials="DS" userId="S::dastanfo@microsoft.com::fc0df002-e469-420d-a562-827a46dd8a68" providerId="AD"/>
  <p188:author id="{B0CF86C0-48AD-4ECD-A6AE-8E5DC4DCFB09}" name="Michael Venables" initials="MV" userId="Michael Venables" providerId="None"/>
  <p188:author id="{56DD6BCD-9047-AF25-0A4E-FEE14F080A4B}" name="Kristen@reddoorcollaborative.com" initials="K" userId="Kristen@reddoorcollaborative.com" providerId="None"/>
  <p188:author id="{837B5DD6-6ED0-2D29-F449-351219C6E8FB}" name="Brian Blanchard (AZURE PNP)" initials="BP" userId="S::brblanch@microsoft.com::8d4157a8-64e6-4b97-b092-1526621426f9" providerId="AD"/>
  <p188:author id="{D52127E1-442E-A81D-328E-9B4F29A132C7}" name="Jason Roberts" initials="JR" userId="S::jasonr@microsoft.com::ff1d01c7-208b-4c92-bd26-cd19afbb96c4" providerId="AD"/>
  <p188:author id="{1C5FF8E4-88D1-E0FC-C96B-45D9EC863C1A}" name="Deepa Athre" initials="DA" userId="S::deathre@microsoft.com::76c56e96-477b-45c0-a1fd-bc83f92d7f96" providerId="AD"/>
  <p188:author id="{88B2D9EF-896E-453E-4C4F-5B304045C8AA}" name="Moritz Steller" initials="MS" userId="S::msteller@microsoft.com::b36d116a-adc6-4542-b401-dca38cc5b78f" providerId="AD"/>
  <p188:author id="{E49AAFFB-36E4-4302-18A6-544D3EE40876}" name="Mufajjul Ali" initials="MA" userId="S::almufajj@microsoft.com::c300b128-787b-4c6d-8c58-47ef4a24bc1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ael Venables" initials="MV" lastIdx="5" clrIdx="0">
    <p:extLst>
      <p:ext uri="{19B8F6BF-5375-455C-9EA6-DF929625EA0E}">
        <p15:presenceInfo xmlns:p15="http://schemas.microsoft.com/office/powerpoint/2012/main" userId="Michael Venabl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FFFF"/>
    <a:srgbClr val="F7F7F7"/>
    <a:srgbClr val="4BE8FF"/>
    <a:srgbClr val="4FE7FF"/>
    <a:srgbClr val="50E6FF"/>
    <a:srgbClr val="D83B01"/>
    <a:srgbClr val="9BF00B"/>
    <a:srgbClr val="0078D4"/>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234" autoAdjust="0"/>
  </p:normalViewPr>
  <p:slideViewPr>
    <p:cSldViewPr snapToGrid="0">
      <p:cViewPr varScale="1">
        <p:scale>
          <a:sx n="124" d="100"/>
          <a:sy n="124" d="100"/>
        </p:scale>
        <p:origin x="1672" y="252"/>
      </p:cViewPr>
      <p:guideLst>
        <p:guide orient="horz" pos="2160"/>
        <p:guide pos="3840"/>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842DF7-88F0-40FB-B5FA-FABF2E4CEFE2}" type="doc">
      <dgm:prSet loTypeId="urn:microsoft.com/office/officeart/2005/8/layout/venn1" loCatId="relationship" qsTypeId="urn:microsoft.com/office/officeart/2005/8/quickstyle/simple1" qsCatId="simple" csTypeId="urn:microsoft.com/office/officeart/2005/8/colors/accent4_4" csCatId="accent4" phldr="1"/>
      <dgm:spPr/>
    </dgm:pt>
    <dgm:pt modelId="{A92307DA-2821-49C2-B083-547548D434F7}">
      <dgm:prSet/>
      <dgm:spPr/>
      <dgm:t>
        <a:bodyPr/>
        <a:lstStyle/>
        <a:p>
          <a:endParaRPr lang="en-US"/>
        </a:p>
      </dgm:t>
    </dgm:pt>
    <dgm:pt modelId="{8BB62F18-AB7E-46D3-A8B2-DF3B320A714E}" type="parTrans" cxnId="{A7440287-9286-463E-A0FF-E32DF8BEA8DA}">
      <dgm:prSet/>
      <dgm:spPr/>
      <dgm:t>
        <a:bodyPr/>
        <a:lstStyle/>
        <a:p>
          <a:endParaRPr lang="en-US"/>
        </a:p>
      </dgm:t>
    </dgm:pt>
    <dgm:pt modelId="{352D1B2B-7450-4E88-81C1-37740060317D}" type="sibTrans" cxnId="{A7440287-9286-463E-A0FF-E32DF8BEA8DA}">
      <dgm:prSet/>
      <dgm:spPr/>
      <dgm:t>
        <a:bodyPr/>
        <a:lstStyle/>
        <a:p>
          <a:endParaRPr lang="en-US"/>
        </a:p>
      </dgm:t>
    </dgm:pt>
    <dgm:pt modelId="{264E9595-C014-4F48-BF99-D882D179D87D}">
      <dgm:prSet/>
      <dgm:spPr/>
      <dgm:t>
        <a:bodyPr/>
        <a:lstStyle/>
        <a:p>
          <a:endParaRPr lang="en-US"/>
        </a:p>
      </dgm:t>
    </dgm:pt>
    <dgm:pt modelId="{33140626-C312-476A-9678-D9375088A138}" type="parTrans" cxnId="{58159F0B-3775-4AD4-AF34-BD5FC60AE242}">
      <dgm:prSet/>
      <dgm:spPr/>
      <dgm:t>
        <a:bodyPr/>
        <a:lstStyle/>
        <a:p>
          <a:endParaRPr lang="en-US"/>
        </a:p>
      </dgm:t>
    </dgm:pt>
    <dgm:pt modelId="{EFF9220C-6BDE-4571-AA17-2C63BEF7FB6E}" type="sibTrans" cxnId="{58159F0B-3775-4AD4-AF34-BD5FC60AE242}">
      <dgm:prSet/>
      <dgm:spPr/>
      <dgm:t>
        <a:bodyPr/>
        <a:lstStyle/>
        <a:p>
          <a:endParaRPr lang="en-US"/>
        </a:p>
      </dgm:t>
    </dgm:pt>
    <dgm:pt modelId="{5746D60F-A688-43A2-9F53-CF10055F996E}">
      <dgm:prSet/>
      <dgm:spPr/>
      <dgm:t>
        <a:bodyPr/>
        <a:lstStyle/>
        <a:p>
          <a:endParaRPr lang="en-US"/>
        </a:p>
      </dgm:t>
    </dgm:pt>
    <dgm:pt modelId="{9B4C516A-F545-4061-9C47-BC9FA07F29A9}" type="parTrans" cxnId="{645171FD-8972-4B32-9806-3207D0F8F69D}">
      <dgm:prSet/>
      <dgm:spPr/>
      <dgm:t>
        <a:bodyPr/>
        <a:lstStyle/>
        <a:p>
          <a:endParaRPr lang="en-US"/>
        </a:p>
      </dgm:t>
    </dgm:pt>
    <dgm:pt modelId="{64565400-694B-41BA-AA19-8395FB66E5E8}" type="sibTrans" cxnId="{645171FD-8972-4B32-9806-3207D0F8F69D}">
      <dgm:prSet/>
      <dgm:spPr/>
      <dgm:t>
        <a:bodyPr/>
        <a:lstStyle/>
        <a:p>
          <a:endParaRPr lang="en-US"/>
        </a:p>
      </dgm:t>
    </dgm:pt>
    <dgm:pt modelId="{6DBEF379-686D-486D-A6F6-EC415F205D74}">
      <dgm:prSet/>
      <dgm:spPr/>
      <dgm:t>
        <a:bodyPr/>
        <a:lstStyle/>
        <a:p>
          <a:endParaRPr lang="en-US"/>
        </a:p>
      </dgm:t>
    </dgm:pt>
    <dgm:pt modelId="{22A1F785-B43F-4130-97FC-696507F9B658}" type="parTrans" cxnId="{FBEF5953-CB9C-4AEC-A7E7-432FBAEADACD}">
      <dgm:prSet/>
      <dgm:spPr/>
      <dgm:t>
        <a:bodyPr/>
        <a:lstStyle/>
        <a:p>
          <a:endParaRPr lang="en-US"/>
        </a:p>
      </dgm:t>
    </dgm:pt>
    <dgm:pt modelId="{205B05BF-5EFC-43E5-B041-FCD350DCCBDF}" type="sibTrans" cxnId="{FBEF5953-CB9C-4AEC-A7E7-432FBAEADACD}">
      <dgm:prSet/>
      <dgm:spPr/>
      <dgm:t>
        <a:bodyPr/>
        <a:lstStyle/>
        <a:p>
          <a:endParaRPr lang="en-US"/>
        </a:p>
      </dgm:t>
    </dgm:pt>
    <dgm:pt modelId="{7C05387D-D212-4C68-BDB3-51E193AB9224}">
      <dgm:prSet/>
      <dgm:spPr/>
      <dgm:t>
        <a:bodyPr/>
        <a:lstStyle/>
        <a:p>
          <a:endParaRPr lang="en-US"/>
        </a:p>
      </dgm:t>
    </dgm:pt>
    <dgm:pt modelId="{D50CD996-15FF-459F-B9B5-3BEC54B35971}" type="sibTrans" cxnId="{785FD53B-986C-49C8-8372-E17CDBD3FCE0}">
      <dgm:prSet/>
      <dgm:spPr/>
      <dgm:t>
        <a:bodyPr/>
        <a:lstStyle/>
        <a:p>
          <a:endParaRPr lang="en-US"/>
        </a:p>
      </dgm:t>
    </dgm:pt>
    <dgm:pt modelId="{23C9672F-385B-4041-9F96-6451342182F7}" type="parTrans" cxnId="{785FD53B-986C-49C8-8372-E17CDBD3FCE0}">
      <dgm:prSet/>
      <dgm:spPr/>
      <dgm:t>
        <a:bodyPr/>
        <a:lstStyle/>
        <a:p>
          <a:endParaRPr lang="en-US"/>
        </a:p>
      </dgm:t>
    </dgm:pt>
    <dgm:pt modelId="{4A44F1A1-BA55-43E1-86E6-56EF4C5A02C5}" type="pres">
      <dgm:prSet presAssocID="{C1842DF7-88F0-40FB-B5FA-FABF2E4CEFE2}" presName="compositeShape" presStyleCnt="0">
        <dgm:presLayoutVars>
          <dgm:chMax val="7"/>
          <dgm:dir/>
          <dgm:resizeHandles val="exact"/>
        </dgm:presLayoutVars>
      </dgm:prSet>
      <dgm:spPr/>
    </dgm:pt>
    <dgm:pt modelId="{534DB4EB-88B5-43BB-8058-EBC4B6111B03}" type="pres">
      <dgm:prSet presAssocID="{A92307DA-2821-49C2-B083-547548D434F7}" presName="circ1" presStyleLbl="vennNode1" presStyleIdx="0" presStyleCnt="5"/>
      <dgm:spPr/>
    </dgm:pt>
    <dgm:pt modelId="{6D8CB73C-1BFE-481C-ABE4-6F0D56ADA8CC}" type="pres">
      <dgm:prSet presAssocID="{A92307DA-2821-49C2-B083-547548D434F7}" presName="circ1Tx" presStyleLbl="revTx" presStyleIdx="0" presStyleCnt="0">
        <dgm:presLayoutVars>
          <dgm:chMax val="0"/>
          <dgm:chPref val="0"/>
          <dgm:bulletEnabled val="1"/>
        </dgm:presLayoutVars>
      </dgm:prSet>
      <dgm:spPr/>
    </dgm:pt>
    <dgm:pt modelId="{3403C267-3D8A-4DB2-818E-FD40E2C6855C}" type="pres">
      <dgm:prSet presAssocID="{264E9595-C014-4F48-BF99-D882D179D87D}" presName="circ2" presStyleLbl="vennNode1" presStyleIdx="1" presStyleCnt="5"/>
      <dgm:spPr/>
    </dgm:pt>
    <dgm:pt modelId="{9C48506A-29C7-4DC2-9EEB-C08CC1D7DCF9}" type="pres">
      <dgm:prSet presAssocID="{264E9595-C014-4F48-BF99-D882D179D87D}" presName="circ2Tx" presStyleLbl="revTx" presStyleIdx="0" presStyleCnt="0">
        <dgm:presLayoutVars>
          <dgm:chMax val="0"/>
          <dgm:chPref val="0"/>
          <dgm:bulletEnabled val="1"/>
        </dgm:presLayoutVars>
      </dgm:prSet>
      <dgm:spPr/>
    </dgm:pt>
    <dgm:pt modelId="{8BF2C558-C783-4FB4-96F3-38082106BDC6}" type="pres">
      <dgm:prSet presAssocID="{5746D60F-A688-43A2-9F53-CF10055F996E}" presName="circ3" presStyleLbl="vennNode1" presStyleIdx="2" presStyleCnt="5"/>
      <dgm:spPr/>
    </dgm:pt>
    <dgm:pt modelId="{D7343501-F759-4076-8756-CEAF5519CB91}" type="pres">
      <dgm:prSet presAssocID="{5746D60F-A688-43A2-9F53-CF10055F996E}" presName="circ3Tx" presStyleLbl="revTx" presStyleIdx="0" presStyleCnt="0">
        <dgm:presLayoutVars>
          <dgm:chMax val="0"/>
          <dgm:chPref val="0"/>
          <dgm:bulletEnabled val="1"/>
        </dgm:presLayoutVars>
      </dgm:prSet>
      <dgm:spPr/>
    </dgm:pt>
    <dgm:pt modelId="{52C7DFAB-F620-4088-BEE6-21A9C7049DE0}" type="pres">
      <dgm:prSet presAssocID="{6DBEF379-686D-486D-A6F6-EC415F205D74}" presName="circ4" presStyleLbl="vennNode1" presStyleIdx="3" presStyleCnt="5"/>
      <dgm:spPr/>
    </dgm:pt>
    <dgm:pt modelId="{A97069D9-4922-4183-A7C9-9331E2D5412C}" type="pres">
      <dgm:prSet presAssocID="{6DBEF379-686D-486D-A6F6-EC415F205D74}" presName="circ4Tx" presStyleLbl="revTx" presStyleIdx="0" presStyleCnt="0">
        <dgm:presLayoutVars>
          <dgm:chMax val="0"/>
          <dgm:chPref val="0"/>
          <dgm:bulletEnabled val="1"/>
        </dgm:presLayoutVars>
      </dgm:prSet>
      <dgm:spPr/>
    </dgm:pt>
    <dgm:pt modelId="{5CD679E0-A9E2-4569-9B3A-57DE9CC5C4E1}" type="pres">
      <dgm:prSet presAssocID="{7C05387D-D212-4C68-BDB3-51E193AB9224}" presName="circ5" presStyleLbl="vennNode1" presStyleIdx="4" presStyleCnt="5"/>
      <dgm:spPr/>
    </dgm:pt>
    <dgm:pt modelId="{285D14D6-53DA-4669-A2D5-81D36BEE1782}" type="pres">
      <dgm:prSet presAssocID="{7C05387D-D212-4C68-BDB3-51E193AB9224}" presName="circ5Tx" presStyleLbl="revTx" presStyleIdx="0" presStyleCnt="0">
        <dgm:presLayoutVars>
          <dgm:chMax val="0"/>
          <dgm:chPref val="0"/>
          <dgm:bulletEnabled val="1"/>
        </dgm:presLayoutVars>
      </dgm:prSet>
      <dgm:spPr/>
    </dgm:pt>
  </dgm:ptLst>
  <dgm:cxnLst>
    <dgm:cxn modelId="{58159F0B-3775-4AD4-AF34-BD5FC60AE242}" srcId="{C1842DF7-88F0-40FB-B5FA-FABF2E4CEFE2}" destId="{264E9595-C014-4F48-BF99-D882D179D87D}" srcOrd="1" destOrd="0" parTransId="{33140626-C312-476A-9678-D9375088A138}" sibTransId="{EFF9220C-6BDE-4571-AA17-2C63BEF7FB6E}"/>
    <dgm:cxn modelId="{785FD53B-986C-49C8-8372-E17CDBD3FCE0}" srcId="{C1842DF7-88F0-40FB-B5FA-FABF2E4CEFE2}" destId="{7C05387D-D212-4C68-BDB3-51E193AB9224}" srcOrd="4" destOrd="0" parTransId="{23C9672F-385B-4041-9F96-6451342182F7}" sibTransId="{D50CD996-15FF-459F-B9B5-3BEC54B35971}"/>
    <dgm:cxn modelId="{FBEF5953-CB9C-4AEC-A7E7-432FBAEADACD}" srcId="{C1842DF7-88F0-40FB-B5FA-FABF2E4CEFE2}" destId="{6DBEF379-686D-486D-A6F6-EC415F205D74}" srcOrd="3" destOrd="0" parTransId="{22A1F785-B43F-4130-97FC-696507F9B658}" sibTransId="{205B05BF-5EFC-43E5-B041-FCD350DCCBDF}"/>
    <dgm:cxn modelId="{FF08E57B-2158-4589-A744-07FB3F8E456B}" type="presOf" srcId="{264E9595-C014-4F48-BF99-D882D179D87D}" destId="{9C48506A-29C7-4DC2-9EEB-C08CC1D7DCF9}" srcOrd="0" destOrd="0" presId="urn:microsoft.com/office/officeart/2005/8/layout/venn1"/>
    <dgm:cxn modelId="{A7440287-9286-463E-A0FF-E32DF8BEA8DA}" srcId="{C1842DF7-88F0-40FB-B5FA-FABF2E4CEFE2}" destId="{A92307DA-2821-49C2-B083-547548D434F7}" srcOrd="0" destOrd="0" parTransId="{8BB62F18-AB7E-46D3-A8B2-DF3B320A714E}" sibTransId="{352D1B2B-7450-4E88-81C1-37740060317D}"/>
    <dgm:cxn modelId="{B4A19CBA-80B3-4822-8C1D-802BC4516942}" type="presOf" srcId="{A92307DA-2821-49C2-B083-547548D434F7}" destId="{6D8CB73C-1BFE-481C-ABE4-6F0D56ADA8CC}" srcOrd="0" destOrd="0" presId="urn:microsoft.com/office/officeart/2005/8/layout/venn1"/>
    <dgm:cxn modelId="{FBE724D1-4CB8-4D2A-8D21-E5C7751788B1}" type="presOf" srcId="{7C05387D-D212-4C68-BDB3-51E193AB9224}" destId="{285D14D6-53DA-4669-A2D5-81D36BEE1782}" srcOrd="0" destOrd="0" presId="urn:microsoft.com/office/officeart/2005/8/layout/venn1"/>
    <dgm:cxn modelId="{054AFBD5-1239-4658-AC0A-F38D96804ABB}" type="presOf" srcId="{6DBEF379-686D-486D-A6F6-EC415F205D74}" destId="{A97069D9-4922-4183-A7C9-9331E2D5412C}" srcOrd="0" destOrd="0" presId="urn:microsoft.com/office/officeart/2005/8/layout/venn1"/>
    <dgm:cxn modelId="{BFE01ED7-365B-4B99-91B9-AD4C5ADF7527}" type="presOf" srcId="{5746D60F-A688-43A2-9F53-CF10055F996E}" destId="{D7343501-F759-4076-8756-CEAF5519CB91}" srcOrd="0" destOrd="0" presId="urn:microsoft.com/office/officeart/2005/8/layout/venn1"/>
    <dgm:cxn modelId="{BE2D74F8-DDF9-480B-B2FA-156786E9441A}" type="presOf" srcId="{C1842DF7-88F0-40FB-B5FA-FABF2E4CEFE2}" destId="{4A44F1A1-BA55-43E1-86E6-56EF4C5A02C5}" srcOrd="0" destOrd="0" presId="urn:microsoft.com/office/officeart/2005/8/layout/venn1"/>
    <dgm:cxn modelId="{645171FD-8972-4B32-9806-3207D0F8F69D}" srcId="{C1842DF7-88F0-40FB-B5FA-FABF2E4CEFE2}" destId="{5746D60F-A688-43A2-9F53-CF10055F996E}" srcOrd="2" destOrd="0" parTransId="{9B4C516A-F545-4061-9C47-BC9FA07F29A9}" sibTransId="{64565400-694B-41BA-AA19-8395FB66E5E8}"/>
    <dgm:cxn modelId="{05F4D1B8-474E-426C-BDE0-1F584EE94FAB}" type="presParOf" srcId="{4A44F1A1-BA55-43E1-86E6-56EF4C5A02C5}" destId="{534DB4EB-88B5-43BB-8058-EBC4B6111B03}" srcOrd="0" destOrd="0" presId="urn:microsoft.com/office/officeart/2005/8/layout/venn1"/>
    <dgm:cxn modelId="{C3ADD312-493B-492D-A5F8-EA6832D2F303}" type="presParOf" srcId="{4A44F1A1-BA55-43E1-86E6-56EF4C5A02C5}" destId="{6D8CB73C-1BFE-481C-ABE4-6F0D56ADA8CC}" srcOrd="1" destOrd="0" presId="urn:microsoft.com/office/officeart/2005/8/layout/venn1"/>
    <dgm:cxn modelId="{E4AA454D-3B43-428F-A547-3D21A4DA7C88}" type="presParOf" srcId="{4A44F1A1-BA55-43E1-86E6-56EF4C5A02C5}" destId="{3403C267-3D8A-4DB2-818E-FD40E2C6855C}" srcOrd="2" destOrd="0" presId="urn:microsoft.com/office/officeart/2005/8/layout/venn1"/>
    <dgm:cxn modelId="{E412C380-3B58-4AD1-802A-4BBA64A1BFA4}" type="presParOf" srcId="{4A44F1A1-BA55-43E1-86E6-56EF4C5A02C5}" destId="{9C48506A-29C7-4DC2-9EEB-C08CC1D7DCF9}" srcOrd="3" destOrd="0" presId="urn:microsoft.com/office/officeart/2005/8/layout/venn1"/>
    <dgm:cxn modelId="{894D0AB4-389F-4DD9-871A-D141DEE713DB}" type="presParOf" srcId="{4A44F1A1-BA55-43E1-86E6-56EF4C5A02C5}" destId="{8BF2C558-C783-4FB4-96F3-38082106BDC6}" srcOrd="4" destOrd="0" presId="urn:microsoft.com/office/officeart/2005/8/layout/venn1"/>
    <dgm:cxn modelId="{14ABCBC5-4C45-4179-8CC0-6FE67A3B85A1}" type="presParOf" srcId="{4A44F1A1-BA55-43E1-86E6-56EF4C5A02C5}" destId="{D7343501-F759-4076-8756-CEAF5519CB91}" srcOrd="5" destOrd="0" presId="urn:microsoft.com/office/officeart/2005/8/layout/venn1"/>
    <dgm:cxn modelId="{9FF99CA7-9A9F-4271-8D11-A1CB542951E2}" type="presParOf" srcId="{4A44F1A1-BA55-43E1-86E6-56EF4C5A02C5}" destId="{52C7DFAB-F620-4088-BEE6-21A9C7049DE0}" srcOrd="6" destOrd="0" presId="urn:microsoft.com/office/officeart/2005/8/layout/venn1"/>
    <dgm:cxn modelId="{631D4725-A2D8-4135-BF37-0F231635E4D4}" type="presParOf" srcId="{4A44F1A1-BA55-43E1-86E6-56EF4C5A02C5}" destId="{A97069D9-4922-4183-A7C9-9331E2D5412C}" srcOrd="7" destOrd="0" presId="urn:microsoft.com/office/officeart/2005/8/layout/venn1"/>
    <dgm:cxn modelId="{382C1575-2185-446D-905F-D9D2E25D18F7}" type="presParOf" srcId="{4A44F1A1-BA55-43E1-86E6-56EF4C5A02C5}" destId="{5CD679E0-A9E2-4569-9B3A-57DE9CC5C4E1}" srcOrd="8" destOrd="0" presId="urn:microsoft.com/office/officeart/2005/8/layout/venn1"/>
    <dgm:cxn modelId="{D7B8DEF6-BC5A-4762-814A-CD27022FD8DB}" type="presParOf" srcId="{4A44F1A1-BA55-43E1-86E6-56EF4C5A02C5}" destId="{285D14D6-53DA-4669-A2D5-81D36BEE1782}" srcOrd="9"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DB4EB-88B5-43BB-8058-EBC4B6111B03}">
      <dsp:nvSpPr>
        <dsp:cNvPr id="0" name=""/>
        <dsp:cNvSpPr/>
      </dsp:nvSpPr>
      <dsp:spPr>
        <a:xfrm>
          <a:off x="3376974" y="1414052"/>
          <a:ext cx="1736555" cy="1736555"/>
        </a:xfrm>
        <a:prstGeom prst="ellipse">
          <a:avLst/>
        </a:prstGeom>
        <a:solidFill>
          <a:schemeClr val="accent4">
            <a:shade val="80000"/>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D8CB73C-1BFE-481C-ABE4-6F0D56ADA8CC}">
      <dsp:nvSpPr>
        <dsp:cNvPr id="0" name=""/>
        <dsp:cNvSpPr/>
      </dsp:nvSpPr>
      <dsp:spPr>
        <a:xfrm>
          <a:off x="3238050" y="0"/>
          <a:ext cx="2014404" cy="116597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3238050" y="0"/>
        <a:ext cx="2014404" cy="1165972"/>
      </dsp:txXfrm>
    </dsp:sp>
    <dsp:sp modelId="{3403C267-3D8A-4DB2-818E-FD40E2C6855C}">
      <dsp:nvSpPr>
        <dsp:cNvPr id="0" name=""/>
        <dsp:cNvSpPr/>
      </dsp:nvSpPr>
      <dsp:spPr>
        <a:xfrm>
          <a:off x="4037560" y="1893837"/>
          <a:ext cx="1736555" cy="1736555"/>
        </a:xfrm>
        <a:prstGeom prst="ellipse">
          <a:avLst/>
        </a:prstGeom>
        <a:solidFill>
          <a:schemeClr val="accent4">
            <a:shade val="80000"/>
            <a:alpha val="50000"/>
            <a:hueOff val="354333"/>
            <a:satOff val="-18733"/>
            <a:lumOff val="181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9C48506A-29C7-4DC2-9EEB-C08CC1D7DCF9}">
      <dsp:nvSpPr>
        <dsp:cNvPr id="0" name=""/>
        <dsp:cNvSpPr/>
      </dsp:nvSpPr>
      <dsp:spPr>
        <a:xfrm>
          <a:off x="5912345" y="1538091"/>
          <a:ext cx="1806017" cy="126520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5912345" y="1538091"/>
        <a:ext cx="1806017" cy="1265204"/>
      </dsp:txXfrm>
    </dsp:sp>
    <dsp:sp modelId="{8BF2C558-C783-4FB4-96F3-38082106BDC6}">
      <dsp:nvSpPr>
        <dsp:cNvPr id="0" name=""/>
        <dsp:cNvSpPr/>
      </dsp:nvSpPr>
      <dsp:spPr>
        <a:xfrm>
          <a:off x="3785412" y="2670822"/>
          <a:ext cx="1736555" cy="1736555"/>
        </a:xfrm>
        <a:prstGeom prst="ellipse">
          <a:avLst/>
        </a:prstGeom>
        <a:solidFill>
          <a:schemeClr val="accent4">
            <a:shade val="80000"/>
            <a:alpha val="50000"/>
            <a:hueOff val="708667"/>
            <a:satOff val="-37466"/>
            <a:lumOff val="3621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D7343501-F759-4076-8756-CEAF5519CB91}">
      <dsp:nvSpPr>
        <dsp:cNvPr id="0" name=""/>
        <dsp:cNvSpPr/>
      </dsp:nvSpPr>
      <dsp:spPr>
        <a:xfrm>
          <a:off x="5634496" y="3696382"/>
          <a:ext cx="1806017" cy="126520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5634496" y="3696382"/>
        <a:ext cx="1806017" cy="1265204"/>
      </dsp:txXfrm>
    </dsp:sp>
    <dsp:sp modelId="{52C7DFAB-F620-4088-BEE6-21A9C7049DE0}">
      <dsp:nvSpPr>
        <dsp:cNvPr id="0" name=""/>
        <dsp:cNvSpPr/>
      </dsp:nvSpPr>
      <dsp:spPr>
        <a:xfrm>
          <a:off x="2968536" y="2670822"/>
          <a:ext cx="1736555" cy="1736555"/>
        </a:xfrm>
        <a:prstGeom prst="ellipse">
          <a:avLst/>
        </a:prstGeom>
        <a:solidFill>
          <a:schemeClr val="accent4">
            <a:shade val="80000"/>
            <a:alpha val="50000"/>
            <a:hueOff val="708667"/>
            <a:satOff val="-37466"/>
            <a:lumOff val="3621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A97069D9-4922-4183-A7C9-9331E2D5412C}">
      <dsp:nvSpPr>
        <dsp:cNvPr id="0" name=""/>
        <dsp:cNvSpPr/>
      </dsp:nvSpPr>
      <dsp:spPr>
        <a:xfrm>
          <a:off x="1049990" y="3696382"/>
          <a:ext cx="1806017" cy="126520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1049990" y="3696382"/>
        <a:ext cx="1806017" cy="1265204"/>
      </dsp:txXfrm>
    </dsp:sp>
    <dsp:sp modelId="{5CD679E0-A9E2-4569-9B3A-57DE9CC5C4E1}">
      <dsp:nvSpPr>
        <dsp:cNvPr id="0" name=""/>
        <dsp:cNvSpPr/>
      </dsp:nvSpPr>
      <dsp:spPr>
        <a:xfrm>
          <a:off x="2716389" y="1893837"/>
          <a:ext cx="1736555" cy="1736555"/>
        </a:xfrm>
        <a:prstGeom prst="ellipse">
          <a:avLst/>
        </a:prstGeom>
        <a:solidFill>
          <a:schemeClr val="accent4">
            <a:shade val="80000"/>
            <a:alpha val="50000"/>
            <a:hueOff val="354333"/>
            <a:satOff val="-18733"/>
            <a:lumOff val="181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85D14D6-53DA-4669-A2D5-81D36BEE1782}">
      <dsp:nvSpPr>
        <dsp:cNvPr id="0" name=""/>
        <dsp:cNvSpPr/>
      </dsp:nvSpPr>
      <dsp:spPr>
        <a:xfrm>
          <a:off x="772141" y="1538091"/>
          <a:ext cx="1806017" cy="126520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772141" y="1538091"/>
        <a:ext cx="1806017" cy="126520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966AE52-FD6C-4196-B41F-C85A4B8491B6}"/>
              </a:ext>
            </a:extLst>
          </p:cNvPr>
          <p:cNvSpPr>
            <a:spLocks noGrp="1"/>
          </p:cNvSpPr>
          <p:nvPr>
            <p:ph type="hdr" sz="quarter"/>
          </p:nvPr>
        </p:nvSpPr>
        <p:spPr>
          <a:xfrm>
            <a:off x="0" y="0"/>
            <a:ext cx="4160520" cy="2396933"/>
          </a:xfrm>
          <a:prstGeom prst="rect">
            <a:avLst/>
          </a:prstGeom>
        </p:spPr>
        <p:txBody>
          <a:bodyPr vert="horz" lIns="187306" tIns="93653" rIns="187306" bIns="93653" rtlCol="0"/>
          <a:lstStyle>
            <a:lvl1pPr algn="l">
              <a:defRPr sz="2500"/>
            </a:lvl1pPr>
          </a:lstStyle>
          <a:p>
            <a:endParaRPr lang="en-US"/>
          </a:p>
        </p:txBody>
      </p:sp>
      <p:sp>
        <p:nvSpPr>
          <p:cNvPr id="3" name="Date Placeholder 2">
            <a:extLst>
              <a:ext uri="{FF2B5EF4-FFF2-40B4-BE49-F238E27FC236}">
                <a16:creationId xmlns:a16="http://schemas.microsoft.com/office/drawing/2014/main" id="{A666E670-459B-4EF8-840A-E2B4A1F11A5C}"/>
              </a:ext>
            </a:extLst>
          </p:cNvPr>
          <p:cNvSpPr>
            <a:spLocks noGrp="1"/>
          </p:cNvSpPr>
          <p:nvPr>
            <p:ph type="dt" sz="quarter" idx="1"/>
          </p:nvPr>
        </p:nvSpPr>
        <p:spPr>
          <a:xfrm>
            <a:off x="5438458" y="0"/>
            <a:ext cx="4160520" cy="2396933"/>
          </a:xfrm>
          <a:prstGeom prst="rect">
            <a:avLst/>
          </a:prstGeom>
        </p:spPr>
        <p:txBody>
          <a:bodyPr vert="horz" lIns="187306" tIns="93653" rIns="187306" bIns="93653" rtlCol="0"/>
          <a:lstStyle>
            <a:lvl1pPr algn="r">
              <a:defRPr sz="2500"/>
            </a:lvl1pPr>
          </a:lstStyle>
          <a:p>
            <a:fld id="{FBFD0C60-874F-4DDD-B34B-CA3D7A4A1EFA}" type="datetimeFigureOut">
              <a:rPr lang="en-US" smtClean="0"/>
              <a:t>3/17/2025</a:t>
            </a:fld>
            <a:endParaRPr lang="en-US"/>
          </a:p>
        </p:txBody>
      </p:sp>
      <p:sp>
        <p:nvSpPr>
          <p:cNvPr id="4" name="Footer Placeholder 3">
            <a:extLst>
              <a:ext uri="{FF2B5EF4-FFF2-40B4-BE49-F238E27FC236}">
                <a16:creationId xmlns:a16="http://schemas.microsoft.com/office/drawing/2014/main" id="{0DA16F7A-3DF7-4BEF-AFEB-B74DE4BB2A1F}"/>
              </a:ext>
            </a:extLst>
          </p:cNvPr>
          <p:cNvSpPr>
            <a:spLocks noGrp="1"/>
          </p:cNvSpPr>
          <p:nvPr>
            <p:ph type="ftr" sz="quarter" idx="2"/>
          </p:nvPr>
        </p:nvSpPr>
        <p:spPr>
          <a:xfrm>
            <a:off x="0" y="45375809"/>
            <a:ext cx="4160520" cy="2396928"/>
          </a:xfrm>
          <a:prstGeom prst="rect">
            <a:avLst/>
          </a:prstGeom>
        </p:spPr>
        <p:txBody>
          <a:bodyPr vert="horz" lIns="187306" tIns="93653" rIns="187306" bIns="93653" rtlCol="0" anchor="b"/>
          <a:lstStyle>
            <a:lvl1pPr algn="l">
              <a:defRPr sz="2500"/>
            </a:lvl1pPr>
          </a:lstStyle>
          <a:p>
            <a:endParaRPr lang="en-US"/>
          </a:p>
        </p:txBody>
      </p:sp>
      <p:sp>
        <p:nvSpPr>
          <p:cNvPr id="5" name="Slide Number Placeholder 4">
            <a:extLst>
              <a:ext uri="{FF2B5EF4-FFF2-40B4-BE49-F238E27FC236}">
                <a16:creationId xmlns:a16="http://schemas.microsoft.com/office/drawing/2014/main" id="{E1909A61-4F16-483C-A55A-D0C29BB72826}"/>
              </a:ext>
            </a:extLst>
          </p:cNvPr>
          <p:cNvSpPr>
            <a:spLocks noGrp="1"/>
          </p:cNvSpPr>
          <p:nvPr>
            <p:ph type="sldNum" sz="quarter" idx="3"/>
          </p:nvPr>
        </p:nvSpPr>
        <p:spPr>
          <a:xfrm>
            <a:off x="5438458" y="45375809"/>
            <a:ext cx="4160520" cy="2396928"/>
          </a:xfrm>
          <a:prstGeom prst="rect">
            <a:avLst/>
          </a:prstGeom>
        </p:spPr>
        <p:txBody>
          <a:bodyPr vert="horz" lIns="187306" tIns="93653" rIns="187306" bIns="93653" rtlCol="0" anchor="b"/>
          <a:lstStyle>
            <a:lvl1pPr algn="r">
              <a:defRPr sz="2500"/>
            </a:lvl1pPr>
          </a:lstStyle>
          <a:p>
            <a:fld id="{7F2A3CD4-8F1E-4F82-8173-E84E18639861}" type="slidenum">
              <a:rPr lang="en-US" smtClean="0"/>
              <a:t>‹#›</a:t>
            </a:fld>
            <a:endParaRPr lang="en-US"/>
          </a:p>
        </p:txBody>
      </p:sp>
    </p:spTree>
    <p:extLst>
      <p:ext uri="{BB962C8B-B14F-4D97-AF65-F5344CB8AC3E}">
        <p14:creationId xmlns:p14="http://schemas.microsoft.com/office/powerpoint/2010/main" val="353315006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2396933"/>
          </a:xfrm>
          <a:prstGeom prst="rect">
            <a:avLst/>
          </a:prstGeom>
        </p:spPr>
        <p:txBody>
          <a:bodyPr vert="horz" lIns="187306" tIns="93653" rIns="187306" bIns="93653" rtlCol="0"/>
          <a:lstStyle>
            <a:lvl1pPr algn="l">
              <a:defRPr sz="2500"/>
            </a:lvl1pPr>
          </a:lstStyle>
          <a:p>
            <a:endParaRPr lang="en-US"/>
          </a:p>
        </p:txBody>
      </p:sp>
      <p:sp>
        <p:nvSpPr>
          <p:cNvPr id="3" name="Date Placeholder 2"/>
          <p:cNvSpPr>
            <a:spLocks noGrp="1"/>
          </p:cNvSpPr>
          <p:nvPr>
            <p:ph type="dt" idx="1"/>
          </p:nvPr>
        </p:nvSpPr>
        <p:spPr>
          <a:xfrm>
            <a:off x="5438458" y="0"/>
            <a:ext cx="4160520" cy="2396933"/>
          </a:xfrm>
          <a:prstGeom prst="rect">
            <a:avLst/>
          </a:prstGeom>
        </p:spPr>
        <p:txBody>
          <a:bodyPr vert="horz" lIns="187306" tIns="93653" rIns="187306" bIns="93653" rtlCol="0"/>
          <a:lstStyle>
            <a:lvl1pPr algn="r">
              <a:defRPr sz="2500"/>
            </a:lvl1pPr>
          </a:lstStyle>
          <a:p>
            <a:fld id="{28662E06-E869-4D17-98C7-4AE6D91E26B9}" type="datetimeFigureOut">
              <a:rPr lang="en-US" smtClean="0"/>
              <a:t>3/17/2025</a:t>
            </a:fld>
            <a:endParaRPr lang="en-US"/>
          </a:p>
        </p:txBody>
      </p:sp>
      <p:sp>
        <p:nvSpPr>
          <p:cNvPr id="4" name="Slide Image Placeholder 3"/>
          <p:cNvSpPr>
            <a:spLocks noGrp="1" noRot="1" noChangeAspect="1"/>
          </p:cNvSpPr>
          <p:nvPr>
            <p:ph type="sldImg" idx="2"/>
          </p:nvPr>
        </p:nvSpPr>
        <p:spPr>
          <a:xfrm>
            <a:off x="-9529763" y="5972175"/>
            <a:ext cx="28660726" cy="16122650"/>
          </a:xfrm>
          <a:prstGeom prst="rect">
            <a:avLst/>
          </a:prstGeom>
          <a:noFill/>
          <a:ln w="12700">
            <a:solidFill>
              <a:prstClr val="black"/>
            </a:solidFill>
          </a:ln>
        </p:spPr>
        <p:txBody>
          <a:bodyPr vert="horz" lIns="187306" tIns="93653" rIns="187306" bIns="93653" rtlCol="0" anchor="ctr"/>
          <a:lstStyle/>
          <a:p>
            <a:endParaRPr lang="en-US"/>
          </a:p>
        </p:txBody>
      </p:sp>
      <p:sp>
        <p:nvSpPr>
          <p:cNvPr id="5" name="Notes Placeholder 4"/>
          <p:cNvSpPr>
            <a:spLocks noGrp="1"/>
          </p:cNvSpPr>
          <p:nvPr>
            <p:ph type="body" sz="quarter" idx="3"/>
          </p:nvPr>
        </p:nvSpPr>
        <p:spPr>
          <a:xfrm>
            <a:off x="960120" y="22990629"/>
            <a:ext cx="7680960" cy="18810514"/>
          </a:xfrm>
          <a:prstGeom prst="rect">
            <a:avLst/>
          </a:prstGeom>
        </p:spPr>
        <p:txBody>
          <a:bodyPr vert="horz" lIns="187306" tIns="93653" rIns="187306" bIns="9365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5375809"/>
            <a:ext cx="4160520" cy="2396928"/>
          </a:xfrm>
          <a:prstGeom prst="rect">
            <a:avLst/>
          </a:prstGeom>
        </p:spPr>
        <p:txBody>
          <a:bodyPr vert="horz" lIns="187306" tIns="93653" rIns="187306" bIns="93653" rtlCol="0" anchor="b"/>
          <a:lstStyle>
            <a:lvl1pPr algn="l">
              <a:defRPr sz="2500"/>
            </a:lvl1pPr>
          </a:lstStyle>
          <a:p>
            <a:endParaRPr lang="en-US"/>
          </a:p>
        </p:txBody>
      </p:sp>
      <p:sp>
        <p:nvSpPr>
          <p:cNvPr id="7" name="Slide Number Placeholder 6"/>
          <p:cNvSpPr>
            <a:spLocks noGrp="1"/>
          </p:cNvSpPr>
          <p:nvPr>
            <p:ph type="sldNum" sz="quarter" idx="5"/>
          </p:nvPr>
        </p:nvSpPr>
        <p:spPr>
          <a:xfrm>
            <a:off x="5438458" y="45375809"/>
            <a:ext cx="4160520" cy="2396928"/>
          </a:xfrm>
          <a:prstGeom prst="rect">
            <a:avLst/>
          </a:prstGeom>
        </p:spPr>
        <p:txBody>
          <a:bodyPr vert="horz" lIns="187306" tIns="93653" rIns="187306" bIns="93653" rtlCol="0" anchor="b"/>
          <a:lstStyle>
            <a:lvl1pPr algn="r">
              <a:defRPr sz="2500"/>
            </a:lvl1pPr>
          </a:lstStyle>
          <a:p>
            <a:fld id="{6D3FEC97-7F09-4632-956E-AA25590873A0}" type="slidenum">
              <a:rPr lang="en-US" smtClean="0"/>
              <a:t>‹#›</a:t>
            </a:fld>
            <a:endParaRPr lang="en-US"/>
          </a:p>
        </p:txBody>
      </p:sp>
    </p:spTree>
    <p:extLst>
      <p:ext uri="{BB962C8B-B14F-4D97-AF65-F5344CB8AC3E}">
        <p14:creationId xmlns:p14="http://schemas.microsoft.com/office/powerpoint/2010/main" val="33045857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ka.ms/wellarchitected/learn"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learn.microsoft.com/en-us/azure/active-directory/managed-identities-azure-resources/overview"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wellarchitected/learn"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learn.microsoft.com/en-us/azure/active-directory/managed-identities-azure-resources/overview"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echcommunity.microsoft.com/blog/azurearchitectureblog/availability-zone-resiliency-on-ecommerce-reference-application/4351732"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github.com/microsoft/resilient-ecommerce-reference-app/"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873057">
              <a:defRPr/>
            </a:pPr>
            <a:r>
              <a:rPr lang="en-IN" sz="2500" b="1" dirty="0"/>
              <a:t>&lt;Key Point&gt; : </a:t>
            </a:r>
            <a:r>
              <a:rPr lang="en-IN" sz="2500" dirty="0"/>
              <a:t>Welcome</a:t>
            </a:r>
          </a:p>
          <a:p>
            <a:pPr defTabSz="1873057">
              <a:defRPr/>
            </a:pPr>
            <a:endParaRPr lang="en-IN" sz="2500" dirty="0"/>
          </a:p>
          <a:p>
            <a:pPr defTabSz="1872989">
              <a:defRPr/>
            </a:pPr>
            <a:r>
              <a:rPr lang="en-US" sz="1800" dirty="0">
                <a:latin typeface="Segoe UI Light"/>
                <a:ea typeface="+mn-lt"/>
                <a:cs typeface="Segoe UI Light"/>
              </a:rPr>
              <a:t>●  </a:t>
            </a:r>
            <a:r>
              <a:rPr lang="en-US" sz="1800" dirty="0">
                <a:latin typeface="Segoe UI"/>
              </a:rPr>
              <a:t>Why is being well-architected important?</a:t>
            </a:r>
          </a:p>
          <a:p>
            <a:pPr defTabSz="1872989">
              <a:defRPr/>
            </a:pPr>
            <a:r>
              <a:rPr lang="en-US" sz="1800" dirty="0">
                <a:latin typeface="Segoe UI Light"/>
                <a:ea typeface="+mn-lt"/>
                <a:cs typeface="Segoe UI Light"/>
              </a:rPr>
              <a:t>●  </a:t>
            </a:r>
            <a:r>
              <a:rPr lang="en-US" sz="1800" dirty="0">
                <a:latin typeface="Segoe UI"/>
              </a:rPr>
              <a:t>Overview: Microsoft Azure Well-Architected Framework</a:t>
            </a:r>
          </a:p>
          <a:p>
            <a:pPr defTabSz="1872989">
              <a:defRPr/>
            </a:pPr>
            <a:r>
              <a:rPr lang="en-US" sz="1800" dirty="0">
                <a:latin typeface="Segoe UI Light"/>
                <a:ea typeface="+mn-lt"/>
                <a:cs typeface="Segoe UI Light"/>
              </a:rPr>
              <a:t>●  </a:t>
            </a:r>
            <a:r>
              <a:rPr lang="en-US" sz="1800" dirty="0">
                <a:latin typeface="Segoe UI"/>
              </a:rPr>
              <a:t>Overcoming workload quality inhibitors</a:t>
            </a:r>
            <a:endParaRPr lang="en-US" sz="1800" dirty="0">
              <a:latin typeface="Segoe UI"/>
              <a:cs typeface="Segoe UI"/>
            </a:endParaRPr>
          </a:p>
          <a:p>
            <a:pPr defTabSz="1872989">
              <a:defRPr/>
            </a:pPr>
            <a:r>
              <a:rPr lang="en-US" sz="1800" dirty="0">
                <a:latin typeface="Segoe UI Light"/>
                <a:ea typeface="+mn-lt"/>
                <a:cs typeface="Segoe UI Light"/>
              </a:rPr>
              <a:t>●  </a:t>
            </a:r>
            <a:r>
              <a:rPr lang="en-US" sz="1800" dirty="0">
                <a:latin typeface="Segoe UI"/>
                <a:ea typeface="+mn-lt"/>
                <a:cs typeface="Segoe UI Light"/>
              </a:rPr>
              <a:t>Resources &amp; Amplification</a:t>
            </a:r>
            <a:endParaRPr lang="en-US" sz="1800" dirty="0">
              <a:latin typeface="Segoe UI"/>
              <a:cs typeface="Segoe UI"/>
            </a:endParaRPr>
          </a:p>
          <a:p>
            <a:pPr defTabSz="1873057">
              <a:defRPr/>
            </a:pPr>
            <a:endParaRPr lang="en-IN" sz="2500" dirty="0"/>
          </a:p>
        </p:txBody>
      </p:sp>
      <p:sp>
        <p:nvSpPr>
          <p:cNvPr id="4" name="Header Placeholder 3"/>
          <p:cNvSpPr>
            <a:spLocks noGrp="1"/>
          </p:cNvSpPr>
          <p:nvPr>
            <p:ph type="hdr" sz="quarter" idx="10"/>
          </p:nvPr>
        </p:nvSpPr>
        <p:spPr/>
        <p:txBody>
          <a:bodyPr/>
          <a:lstStyle/>
          <a:p>
            <a:pPr defTabSz="1908576">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1192904" defTabSz="190801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908576">
              <a:defRPr/>
            </a:pPr>
            <a:fld id="{62C61DAB-D93E-49CA-B245-379601CFE8D0}" type="datetime8">
              <a:rPr lang="en-US">
                <a:solidFill>
                  <a:prstClr val="black"/>
                </a:solidFill>
                <a:latin typeface="Segoe UI" pitchFamily="34" charset="0"/>
              </a:rPr>
              <a:pPr defTabSz="1908576">
                <a:defRPr/>
              </a:pPr>
              <a:t>3/17/2025 8:32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908576">
              <a:defRPr/>
            </a:pPr>
            <a:fld id="{B4008EB6-D09E-4580-8CD6-DDB14511944F}" type="slidenum">
              <a:rPr lang="en-US">
                <a:solidFill>
                  <a:prstClr val="black"/>
                </a:solidFill>
                <a:latin typeface="Segoe UI" pitchFamily="34" charset="0"/>
              </a:rPr>
              <a:pPr defTabSz="1908576">
                <a:defRPr/>
              </a:pPr>
              <a:t>1</a:t>
            </a:fld>
            <a:endParaRPr lang="en-US">
              <a:solidFill>
                <a:prstClr val="black"/>
              </a:solidFill>
              <a:latin typeface="Segoe UI" pitchFamily="34" charset="0"/>
            </a:endParaRPr>
          </a:p>
        </p:txBody>
      </p:sp>
    </p:spTree>
    <p:extLst>
      <p:ext uri="{BB962C8B-B14F-4D97-AF65-F5344CB8AC3E}">
        <p14:creationId xmlns:p14="http://schemas.microsoft.com/office/powerpoint/2010/main" val="2851057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57877-C1FD-8142-9683-6F19CF0CE8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0EDC4-D71E-BB21-DB87-36BBC9E424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3A6977-26C2-0448-B115-8FA4F30B20DB}"/>
              </a:ext>
            </a:extLst>
          </p:cNvPr>
          <p:cNvSpPr>
            <a:spLocks noGrp="1"/>
          </p:cNvSpPr>
          <p:nvPr>
            <p:ph type="body" idx="1"/>
          </p:nvPr>
        </p:nvSpPr>
        <p:spPr/>
        <p:txBody>
          <a:bodyPr/>
          <a:lstStyle/>
          <a:p>
            <a:pPr defTabSz="1873057">
              <a:defRPr/>
            </a:pPr>
            <a:r>
              <a:rPr lang="en-US" sz="2500" dirty="0">
                <a:latin typeface="Segoe "/>
              </a:rPr>
              <a:t>&lt;</a:t>
            </a:r>
            <a:r>
              <a:rPr lang="en-US" sz="2500" b="1" dirty="0">
                <a:latin typeface="Segoe "/>
              </a:rPr>
              <a:t>Key point</a:t>
            </a:r>
            <a:r>
              <a:rPr lang="en-US" sz="2500" dirty="0">
                <a:latin typeface="Segoe "/>
              </a:rPr>
              <a:t>&gt;: </a:t>
            </a:r>
            <a:r>
              <a:rPr lang="en-US" sz="2500" dirty="0">
                <a:solidFill>
                  <a:srgbClr val="0078D4"/>
                </a:solidFill>
                <a:latin typeface="Segoe UI Semibold"/>
                <a:cs typeface="Segoe UI Semibold"/>
              </a:rPr>
              <a:t>AI Landing Zones can be complex</a:t>
            </a:r>
          </a:p>
          <a:p>
            <a:pPr defTabSz="1873057">
              <a:defRPr/>
            </a:pPr>
            <a:endParaRPr lang="en-US" sz="2500" dirty="0">
              <a:solidFill>
                <a:srgbClr val="0078D4"/>
              </a:solidFill>
              <a:latin typeface="Segoe UI Semibold"/>
              <a:cs typeface="Segoe UI Semibold"/>
            </a:endParaRPr>
          </a:p>
          <a:p>
            <a:pPr algn="just"/>
            <a:r>
              <a:rPr lang="en-US" b="0" i="0" dirty="0">
                <a:solidFill>
                  <a:srgbClr val="333333"/>
                </a:solidFill>
                <a:effectLst/>
                <a:latin typeface="Segoe UI" panose="020B0502040204020203" pitchFamily="34" charset="0"/>
              </a:rPr>
              <a:t>Reliability in the cloud isn't just about having the right tools and services; it's about weaving those elements into an architecture that inherently embodies resilience and fault tolerance. A strategic approach towards crafting a reliable Azure architecture requires a holistic view that spans compute, storage, database, and networking resources.</a:t>
            </a:r>
          </a:p>
          <a:p>
            <a:pPr algn="just"/>
            <a:r>
              <a:rPr lang="en-US" b="0" i="0" dirty="0">
                <a:solidFill>
                  <a:srgbClr val="333333"/>
                </a:solidFill>
                <a:effectLst/>
                <a:latin typeface="Segoe UI" panose="020B0502040204020203" pitchFamily="34" charset="0"/>
              </a:rPr>
              <a:t>To illustrate, let's delve into a reference architecture that showcases Azure's reliability principles in action. This architecture demonstrates how various Azure services interconnect to establish a dependable cloud infrastructure, ensuring seamless, continuous operations.</a:t>
            </a:r>
          </a:p>
          <a:p>
            <a:endParaRPr lang="en-US" dirty="0"/>
          </a:p>
        </p:txBody>
      </p:sp>
    </p:spTree>
    <p:extLst>
      <p:ext uri="{BB962C8B-B14F-4D97-AF65-F5344CB8AC3E}">
        <p14:creationId xmlns:p14="http://schemas.microsoft.com/office/powerpoint/2010/main" val="3547970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We’d like to conduct an engagement to help you manage and optimize your Azure costs and become more efficient with your Azure footprint. Cost optimization is now, more important than ever.</a:t>
            </a:r>
          </a:p>
          <a:p>
            <a:endParaRPr lang="en-US" sz="1800" dirty="0"/>
          </a:p>
          <a:p>
            <a:r>
              <a:rPr lang="en-US" sz="1800" dirty="0"/>
              <a:t>The purpose of this engagement is to help answer key questions we hear frequently from customers like you:</a:t>
            </a:r>
          </a:p>
          <a:p>
            <a:pPr marL="351198" indent="-351198">
              <a:buFont typeface="Arial" panose="020B0604020202020204" pitchFamily="34" charset="0"/>
              <a:buChar char="•"/>
            </a:pPr>
            <a:r>
              <a:rPr lang="en-US" sz="1800" dirty="0"/>
              <a:t>Why is my bill so high?</a:t>
            </a:r>
          </a:p>
          <a:p>
            <a:pPr marL="351198" indent="-351198">
              <a:buFont typeface="Arial" panose="020B0604020202020204" pitchFamily="34" charset="0"/>
              <a:buChar char="•"/>
            </a:pPr>
            <a:r>
              <a:rPr lang="en-US" sz="1800" dirty="0"/>
              <a:t>Where am I spending the most?</a:t>
            </a:r>
          </a:p>
          <a:p>
            <a:pPr marL="351198" indent="-351198">
              <a:buFont typeface="Arial" panose="020B0604020202020204" pitchFamily="34" charset="0"/>
              <a:buChar char="•"/>
            </a:pPr>
            <a:r>
              <a:rPr lang="en-US" sz="1800" dirty="0"/>
              <a:t>I was told the cloud was going to be cheaper, what happened?</a:t>
            </a:r>
          </a:p>
          <a:p>
            <a:pPr marL="351198" indent="-351198">
              <a:buFont typeface="Arial" panose="020B0604020202020204" pitchFamily="34" charset="0"/>
              <a:buChar char="•"/>
            </a:pPr>
            <a:r>
              <a:rPr lang="en-US" sz="1800" dirty="0"/>
              <a:t>Can I move to PaaS or modernize to reduce costs?</a:t>
            </a:r>
          </a:p>
          <a:p>
            <a:pPr marL="351198" indent="-351198">
              <a:buFont typeface="Arial" panose="020B0604020202020204" pitchFamily="34" charset="0"/>
              <a:buChar char="•"/>
            </a:pPr>
            <a:r>
              <a:rPr lang="en-US" sz="1800" dirty="0"/>
              <a:t>How do I get my organization to think differently so “cost awareness” is part of their DNA?</a:t>
            </a:r>
          </a:p>
          <a:p>
            <a:pPr marL="351198" indent="-351198">
              <a:buFont typeface="Arial" panose="020B0604020202020204" pitchFamily="34" charset="0"/>
              <a:buChar char="•"/>
            </a:pPr>
            <a:r>
              <a:rPr lang="en-US" sz="1800" dirty="0"/>
              <a:t>How do I provide visibility to my business units on their spending?</a:t>
            </a:r>
          </a:p>
          <a:p>
            <a:pPr marL="351198" indent="-351198">
              <a:buFont typeface="Arial" panose="020B0604020202020204" pitchFamily="34" charset="0"/>
              <a:buChar char="•"/>
            </a:pPr>
            <a:endParaRPr lang="en-US" sz="1800" dirty="0"/>
          </a:p>
          <a:p>
            <a:r>
              <a:rPr lang="en-US" sz="1800" dirty="0"/>
              <a:t>The goal is to help you become more efficient so you can be more successful in the cloud and ultimately choose the cloud for more of your workloads. The three buckets of areas on the screen are where we’ll focus. First, understanding your costs. Then cost optimizing your workloads. And finally, putting practices in place to control your costs going forward. Here are some of the tactical things we’ll end up doing together, if you agree to proceed with us:</a:t>
            </a:r>
          </a:p>
          <a:p>
            <a:pPr marL="787471" lvl="1" indent="-351198">
              <a:buFont typeface="Arial" panose="020B0604020202020204" pitchFamily="34" charset="0"/>
              <a:buChar char="•"/>
            </a:pPr>
            <a:r>
              <a:rPr lang="en-US" sz="1800" dirty="0"/>
              <a:t>Right sizing your environment</a:t>
            </a:r>
          </a:p>
          <a:p>
            <a:pPr marL="787471" lvl="1" indent="-351198">
              <a:buFont typeface="Arial" panose="020B0604020202020204" pitchFamily="34" charset="0"/>
              <a:buChar char="•"/>
            </a:pPr>
            <a:r>
              <a:rPr lang="en-US" sz="1800" dirty="0"/>
              <a:t>Identifying unused/”orphaned” resources</a:t>
            </a:r>
          </a:p>
          <a:p>
            <a:pPr marL="787471" lvl="1" indent="-351198">
              <a:buFont typeface="Arial" panose="020B0604020202020204" pitchFamily="34" charset="0"/>
              <a:buChar char="•"/>
            </a:pPr>
            <a:r>
              <a:rPr lang="en-US" sz="1800" dirty="0"/>
              <a:t>Getting more density with your compute</a:t>
            </a:r>
          </a:p>
          <a:p>
            <a:pPr marL="787471" lvl="1" indent="-351198">
              <a:buFont typeface="Arial" panose="020B0604020202020204" pitchFamily="34" charset="0"/>
              <a:buChar char="•"/>
            </a:pPr>
            <a:r>
              <a:rPr lang="en-US" sz="1800" dirty="0"/>
              <a:t>Identifying Reservation, Hybrid Benefit, and Spot VM opportunities</a:t>
            </a:r>
          </a:p>
          <a:p>
            <a:pPr marL="787471" lvl="1" indent="-351198">
              <a:buFont typeface="Arial" panose="020B0604020202020204" pitchFamily="34" charset="0"/>
              <a:buChar char="•"/>
            </a:pPr>
            <a:r>
              <a:rPr lang="en-US" sz="1800" dirty="0"/>
              <a:t>Identifying workloads that can move up the Azure stack (PaaS and SaaS)</a:t>
            </a:r>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defTabSz="1910629">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1170661" defTabSz="1872440"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910629">
              <a:defRPr/>
            </a:pPr>
            <a:fld id="{FBA5C779-C7A8-4D8F-8CF3-533D36856DB4}" type="datetime8">
              <a:rPr lang="en-US">
                <a:solidFill>
                  <a:prstClr val="black"/>
                </a:solidFill>
                <a:latin typeface="Segoe UI" pitchFamily="34" charset="0"/>
              </a:rPr>
              <a:pPr defTabSz="1910629">
                <a:defRPr/>
              </a:pPr>
              <a:t>3/17/2025 8:32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910629">
              <a:defRPr/>
            </a:pPr>
            <a:fld id="{B4008EB6-D09E-4580-8CD6-DDB14511944F}" type="slidenum">
              <a:rPr lang="en-US">
                <a:solidFill>
                  <a:prstClr val="black"/>
                </a:solidFill>
                <a:latin typeface="Segoe UI" pitchFamily="34" charset="0"/>
              </a:rPr>
              <a:pPr defTabSz="1910629">
                <a:defRPr/>
              </a:pPr>
              <a:t>11</a:t>
            </a:fld>
            <a:endParaRPr lang="en-US">
              <a:solidFill>
                <a:prstClr val="black"/>
              </a:solidFill>
              <a:latin typeface="Segoe UI" pitchFamily="34" charset="0"/>
            </a:endParaRPr>
          </a:p>
        </p:txBody>
      </p:sp>
    </p:spTree>
    <p:extLst>
      <p:ext uri="{BB962C8B-B14F-4D97-AF65-F5344CB8AC3E}">
        <p14:creationId xmlns:p14="http://schemas.microsoft.com/office/powerpoint/2010/main" val="3962656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873057">
              <a:defRPr/>
            </a:pPr>
            <a:r>
              <a:rPr lang="en-US" sz="2500" dirty="0">
                <a:latin typeface="Segoe "/>
              </a:rPr>
              <a:t>&lt;</a:t>
            </a:r>
            <a:r>
              <a:rPr lang="en-US" sz="2500" b="1" dirty="0">
                <a:latin typeface="Segoe "/>
              </a:rPr>
              <a:t>Key point</a:t>
            </a:r>
            <a:r>
              <a:rPr lang="en-US" sz="2500" dirty="0">
                <a:latin typeface="Segoe "/>
              </a:rPr>
              <a:t>&gt;:What resources are available to guide you in designing and building your cloud solutions? Here are some next steps:</a:t>
            </a:r>
          </a:p>
          <a:p>
            <a:pPr defTabSz="1873057">
              <a:defRPr/>
            </a:pPr>
            <a:endParaRPr lang="en-US" sz="2500" b="1" dirty="0">
              <a:latin typeface="Segoe "/>
            </a:endParaRPr>
          </a:p>
          <a:p>
            <a:pPr defTabSz="1873057">
              <a:defRPr/>
            </a:pPr>
            <a:r>
              <a:rPr lang="en-US" sz="2500" b="1" dirty="0">
                <a:latin typeface="Segoe "/>
              </a:rPr>
              <a:t>&lt;Talking Points&gt;</a:t>
            </a:r>
          </a:p>
          <a:p>
            <a:pPr marL="351198" indent="-351198" fontAlgn="base">
              <a:buFont typeface="Arial" panose="020B0604020202020204" pitchFamily="34" charset="0"/>
              <a:buChar char="•"/>
            </a:pPr>
            <a:r>
              <a:rPr lang="en-US" sz="2500" dirty="0">
                <a:latin typeface="Segoe "/>
              </a:rPr>
              <a:t>Technical documentation, assessments</a:t>
            </a:r>
          </a:p>
          <a:p>
            <a:pPr marL="351198" indent="-351198" fontAlgn="base">
              <a:buFont typeface="Arial" panose="020B0604020202020204" pitchFamily="34" charset="0"/>
              <a:buChar char="•"/>
            </a:pPr>
            <a:r>
              <a:rPr lang="en-US" sz="2500" dirty="0">
                <a:latin typeface="Segoe "/>
              </a:rPr>
              <a:t>Well-Architected Learn module</a:t>
            </a:r>
          </a:p>
          <a:p>
            <a:pPr marL="351198" indent="-351198" fontAlgn="base">
              <a:buFont typeface="Arial" panose="020B0604020202020204" pitchFamily="34" charset="0"/>
              <a:buChar char="•"/>
            </a:pPr>
            <a:r>
              <a:rPr lang="en-US" sz="2500" dirty="0">
                <a:latin typeface="Segoe "/>
              </a:rPr>
              <a:t>Cloud agnostic </a:t>
            </a:r>
            <a:r>
              <a:rPr lang="en-US" sz="2500" dirty="0"/>
              <a:t>design patterns for building reliable, scalable, secure applications</a:t>
            </a:r>
          </a:p>
          <a:p>
            <a:pPr marL="351198" indent="-351198" fontAlgn="base">
              <a:buFont typeface="Arial" panose="020B0604020202020204" pitchFamily="34" charset="0"/>
              <a:buChar char="•"/>
            </a:pPr>
            <a:r>
              <a:rPr lang="en-US" sz="2500" dirty="0"/>
              <a:t>Guidance for architecting solutions on Azure with established patterns and practices</a:t>
            </a:r>
          </a:p>
          <a:p>
            <a:pPr marL="351198" indent="-351198" fontAlgn="base">
              <a:buFont typeface="Arial" panose="020B0604020202020204" pitchFamily="34" charset="0"/>
              <a:buChar char="•"/>
            </a:pPr>
            <a:r>
              <a:rPr lang="en-US" sz="2500" dirty="0"/>
              <a:t>Help for engaging Microsoft Partners</a:t>
            </a:r>
          </a:p>
          <a:p>
            <a:pPr marL="351198" indent="-351198" fontAlgn="base">
              <a:buFont typeface="Arial" panose="020B0604020202020204" pitchFamily="34" charset="0"/>
              <a:buChar char="•"/>
            </a:pPr>
            <a:r>
              <a:rPr lang="en-US" sz="2500" dirty="0"/>
              <a:t>How to engage Microsoft Consulting Partners</a:t>
            </a:r>
            <a:endParaRPr lang="en-US" sz="2500" dirty="0">
              <a:latin typeface="Segoe "/>
            </a:endParaRPr>
          </a:p>
          <a:p>
            <a:endParaRPr lang="en-US" dirty="0"/>
          </a:p>
          <a:p>
            <a:pPr defTabSz="1873057">
              <a:defRPr/>
            </a:pPr>
            <a:r>
              <a:rPr lang="en-US" sz="2500" dirty="0">
                <a:latin typeface="Segoe "/>
              </a:rPr>
              <a:t>&lt;</a:t>
            </a:r>
            <a:r>
              <a:rPr lang="en-US" sz="2500" b="1" dirty="0">
                <a:latin typeface="Segoe "/>
              </a:rPr>
              <a:t>Transition</a:t>
            </a:r>
            <a:r>
              <a:rPr lang="en-US" sz="2500" dirty="0">
                <a:latin typeface="Segoe "/>
              </a:rPr>
              <a:t>&gt;: Thank you</a:t>
            </a:r>
            <a:endParaRPr lang="en-US" dirty="0"/>
          </a:p>
          <a:p>
            <a:endParaRPr lang="en-US" dirty="0"/>
          </a:p>
        </p:txBody>
      </p:sp>
    </p:spTree>
    <p:extLst>
      <p:ext uri="{BB962C8B-B14F-4D97-AF65-F5344CB8AC3E}">
        <p14:creationId xmlns:p14="http://schemas.microsoft.com/office/powerpoint/2010/main" val="1793593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873057">
              <a:defRPr/>
            </a:pPr>
            <a:r>
              <a:rPr lang="en-US" sz="2500">
                <a:latin typeface="Segoe "/>
              </a:rPr>
              <a:t>&lt;</a:t>
            </a:r>
            <a:r>
              <a:rPr lang="en-US" sz="2500" b="1">
                <a:latin typeface="Segoe "/>
              </a:rPr>
              <a:t>Key Point</a:t>
            </a:r>
            <a:r>
              <a:rPr lang="en-US" sz="2500">
                <a:latin typeface="Segoe "/>
              </a:rPr>
              <a:t>&gt;: Thank you</a:t>
            </a:r>
            <a:endParaRPr lang="en-US"/>
          </a:p>
          <a:p>
            <a:endParaRPr lang="en-US"/>
          </a:p>
        </p:txBody>
      </p:sp>
    </p:spTree>
    <p:extLst>
      <p:ext uri="{BB962C8B-B14F-4D97-AF65-F5344CB8AC3E}">
        <p14:creationId xmlns:p14="http://schemas.microsoft.com/office/powerpoint/2010/main" val="1615522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2500" dirty="0">
                <a:latin typeface="Segoe "/>
              </a:rPr>
              <a:t>&lt;</a:t>
            </a:r>
            <a:r>
              <a:rPr lang="en-US" sz="2500" b="1" dirty="0">
                <a:latin typeface="Segoe "/>
              </a:rPr>
              <a:t>Key point</a:t>
            </a:r>
            <a:r>
              <a:rPr lang="en-US" sz="2500" dirty="0">
                <a:latin typeface="Segoe "/>
              </a:rPr>
              <a:t>&gt;:</a:t>
            </a:r>
            <a:r>
              <a:rPr lang="en-US" dirty="0">
                <a:latin typeface="Segoe "/>
              </a:rPr>
              <a:t> </a:t>
            </a:r>
            <a:r>
              <a:rPr lang="en-US" sz="2500" dirty="0">
                <a:latin typeface="Segoe "/>
              </a:rPr>
              <a:t> Microsoft Azure Well-Architected Framework enables cloud solution success.</a:t>
            </a:r>
            <a:r>
              <a:rPr lang="en-US" dirty="0">
                <a:latin typeface="Segoe "/>
              </a:rPr>
              <a:t> </a:t>
            </a:r>
            <a:endParaRPr lang="en-US" sz="2500" dirty="0">
              <a:latin typeface="Segoe "/>
            </a:endParaRPr>
          </a:p>
          <a:p>
            <a:pPr defTabSz="1873057">
              <a:defRPr/>
            </a:pPr>
            <a:endParaRPr lang="en-US" sz="2500" b="1" dirty="0">
              <a:latin typeface="Segoe "/>
            </a:endParaRPr>
          </a:p>
          <a:p>
            <a:pPr defTabSz="1873057">
              <a:defRPr/>
            </a:pPr>
            <a:r>
              <a:rPr lang="en-US" sz="2500" b="1" dirty="0">
                <a:latin typeface="Segoe "/>
              </a:rPr>
              <a:t>&lt;Talking Points&gt;</a:t>
            </a:r>
          </a:p>
          <a:p>
            <a:endParaRPr lang="en-US" sz="2500" dirty="0">
              <a:latin typeface="Segoe"/>
            </a:endParaRPr>
          </a:p>
          <a:p>
            <a:pPr marL="351198" indent="-351198">
              <a:buFont typeface="Wingdings" panose="05000000000000000000" pitchFamily="2" charset="2"/>
              <a:buChar char="Ø"/>
            </a:pPr>
            <a:r>
              <a:rPr lang="en-US" sz="2500" b="1" dirty="0">
                <a:latin typeface="Segoe "/>
              </a:rPr>
              <a:t>Well-architecting </a:t>
            </a:r>
            <a:r>
              <a:rPr lang="en-US" sz="2500" dirty="0">
                <a:latin typeface="Segoe "/>
              </a:rPr>
              <a:t>operationalizes </a:t>
            </a:r>
            <a:r>
              <a:rPr lang="en-US" sz="2500" dirty="0">
                <a:solidFill>
                  <a:schemeClr val="bg1"/>
                </a:solidFill>
                <a:highlight>
                  <a:srgbClr val="000000"/>
                </a:highlight>
              </a:rPr>
              <a:t>Microsoft Azure Well-Architected Framework’s 5 principles : cost optimization, operational excellence, performance efficiency, and reliability.</a:t>
            </a:r>
            <a:endParaRPr lang="en-US" sz="2500" dirty="0">
              <a:solidFill>
                <a:schemeClr val="bg1"/>
              </a:solidFill>
              <a:highlight>
                <a:srgbClr val="000000"/>
              </a:highlight>
              <a:cs typeface="Calibri"/>
            </a:endParaRPr>
          </a:p>
          <a:p>
            <a:pPr marL="351198" indent="-351198">
              <a:buFont typeface="Wingdings" panose="05000000000000000000" pitchFamily="2" charset="2"/>
              <a:buChar char="Ø"/>
            </a:pPr>
            <a:r>
              <a:rPr lang="en-US" sz="2500" b="1" dirty="0">
                <a:latin typeface="Segoe "/>
              </a:rPr>
              <a:t>Well-architecting also </a:t>
            </a:r>
            <a:r>
              <a:rPr lang="en-US" sz="2500" spc="-102" dirty="0">
                <a:solidFill>
                  <a:srgbClr val="50E6FF"/>
                </a:solidFill>
                <a:latin typeface="Segoe UI Semibold"/>
              </a:rPr>
              <a:t>Designs</a:t>
            </a:r>
            <a:r>
              <a:rPr lang="en-US" sz="2500" dirty="0">
                <a:solidFill>
                  <a:schemeClr val="bg1"/>
                </a:solidFill>
                <a:latin typeface="Segoe UI"/>
                <a:cs typeface="Segoe UI"/>
              </a:rPr>
              <a:t>, </a:t>
            </a:r>
            <a:r>
              <a:rPr lang="en-US" sz="2500" spc="-102" dirty="0">
                <a:solidFill>
                  <a:srgbClr val="50E6FF"/>
                </a:solidFill>
                <a:latin typeface="Segoe UI Semibold"/>
              </a:rPr>
              <a:t>builds</a:t>
            </a:r>
            <a:r>
              <a:rPr lang="en-US" sz="2500" dirty="0">
                <a:solidFill>
                  <a:schemeClr val="bg1"/>
                </a:solidFill>
                <a:latin typeface="Segoe UI"/>
                <a:cs typeface="Segoe UI"/>
              </a:rPr>
              <a:t>, and </a:t>
            </a:r>
            <a:r>
              <a:rPr lang="en-US" sz="2500" spc="-102" dirty="0">
                <a:solidFill>
                  <a:srgbClr val="50E6FF"/>
                </a:solidFill>
                <a:latin typeface="Segoe UI Semibold"/>
              </a:rPr>
              <a:t>optimizes</a:t>
            </a:r>
            <a:r>
              <a:rPr lang="en-US" sz="2500" dirty="0">
                <a:solidFill>
                  <a:schemeClr val="bg1"/>
                </a:solidFill>
                <a:latin typeface="Segoe UI"/>
                <a:cs typeface="Segoe UI"/>
              </a:rPr>
              <a:t> cloud solutions, using </a:t>
            </a:r>
            <a:r>
              <a:rPr lang="en-US" sz="2500" spc="-102" dirty="0">
                <a:solidFill>
                  <a:srgbClr val="50E6FF"/>
                </a:solidFill>
                <a:latin typeface="Segoe UI Semibold"/>
              </a:rPr>
              <a:t>architectural</a:t>
            </a:r>
            <a:r>
              <a:rPr lang="en-US" sz="2500" dirty="0">
                <a:solidFill>
                  <a:schemeClr val="bg1"/>
                </a:solidFill>
                <a:latin typeface="Segoe UI"/>
                <a:cs typeface="Segoe UI"/>
              </a:rPr>
              <a:t> </a:t>
            </a:r>
            <a:r>
              <a:rPr lang="en-US" sz="2500" spc="-102" dirty="0">
                <a:solidFill>
                  <a:srgbClr val="50E6FF"/>
                </a:solidFill>
                <a:latin typeface="Segoe UI Semibold"/>
              </a:rPr>
              <a:t>guidance</a:t>
            </a:r>
            <a:r>
              <a:rPr lang="en-US" sz="2500" dirty="0">
                <a:solidFill>
                  <a:schemeClr val="bg1"/>
                </a:solidFill>
                <a:latin typeface="Segoe UI"/>
                <a:cs typeface="Segoe UI"/>
              </a:rPr>
              <a:t>, </a:t>
            </a:r>
            <a:r>
              <a:rPr lang="en-US" sz="2500" spc="-102" dirty="0">
                <a:solidFill>
                  <a:srgbClr val="50E6FF"/>
                </a:solidFill>
                <a:latin typeface="Segoe UI Semibold"/>
              </a:rPr>
              <a:t>assessments</a:t>
            </a:r>
            <a:r>
              <a:rPr lang="en-US" sz="2500" dirty="0">
                <a:solidFill>
                  <a:schemeClr val="bg1"/>
                </a:solidFill>
                <a:latin typeface="Segoe UI"/>
                <a:cs typeface="Segoe UI"/>
              </a:rPr>
              <a:t>, and </a:t>
            </a:r>
            <a:r>
              <a:rPr lang="en-US" sz="2500" spc="-102" dirty="0">
                <a:solidFill>
                  <a:srgbClr val="50E6FF"/>
                </a:solidFill>
                <a:latin typeface="Segoe UI Semibold"/>
              </a:rPr>
              <a:t>industry</a:t>
            </a:r>
            <a:r>
              <a:rPr lang="en-US" sz="2500" dirty="0">
                <a:solidFill>
                  <a:schemeClr val="bg1"/>
                </a:solidFill>
                <a:latin typeface="Segoe UI"/>
                <a:cs typeface="Segoe UI"/>
              </a:rPr>
              <a:t> </a:t>
            </a:r>
            <a:r>
              <a:rPr lang="en-US" sz="2500" spc="-102" dirty="0">
                <a:solidFill>
                  <a:srgbClr val="50E6FF"/>
                </a:solidFill>
                <a:latin typeface="Segoe UI Semibold"/>
              </a:rPr>
              <a:t>best</a:t>
            </a:r>
            <a:r>
              <a:rPr lang="en-US" sz="2500" dirty="0">
                <a:solidFill>
                  <a:schemeClr val="bg1"/>
                </a:solidFill>
                <a:latin typeface="Segoe UI"/>
                <a:cs typeface="Segoe UI"/>
              </a:rPr>
              <a:t> </a:t>
            </a:r>
            <a:r>
              <a:rPr lang="en-US" sz="2500" spc="-102" dirty="0">
                <a:solidFill>
                  <a:srgbClr val="50E6FF"/>
                </a:solidFill>
                <a:latin typeface="Segoe UI Semibold"/>
              </a:rPr>
              <a:t>practices.</a:t>
            </a:r>
            <a:endParaRPr lang="en-US" sz="2500" spc="-102" dirty="0">
              <a:solidFill>
                <a:srgbClr val="50E6FF"/>
              </a:solidFill>
              <a:latin typeface="Segoe UI Semibold"/>
              <a:cs typeface="Segoe UI Semibold"/>
            </a:endParaRPr>
          </a:p>
          <a:p>
            <a:endParaRPr lang="en-US" sz="2500" dirty="0">
              <a:solidFill>
                <a:schemeClr val="bg1"/>
              </a:solidFill>
              <a:highlight>
                <a:srgbClr val="000000"/>
              </a:highlight>
            </a:endParaRPr>
          </a:p>
          <a:p>
            <a:pPr marL="585330" indent="-585330">
              <a:buFont typeface="Wingdings" panose="05000000000000000000" pitchFamily="2" charset="2"/>
              <a:buChar char="§"/>
            </a:pPr>
            <a:r>
              <a:rPr lang="en-US" sz="2500" b="1" dirty="0"/>
              <a:t>Cost-Optimization: </a:t>
            </a:r>
            <a:r>
              <a:rPr lang="en-US" sz="2500" dirty="0"/>
              <a:t>Design "pay-as-you-go" cost-effective workloads, aligned with business objectives/ROI, while maintaining a budget.</a:t>
            </a:r>
            <a:endParaRPr lang="en-US" sz="2500" dirty="0">
              <a:cs typeface="Calibri"/>
            </a:endParaRPr>
          </a:p>
          <a:p>
            <a:pPr marL="585330" indent="-585330">
              <a:buFont typeface="Wingdings" panose="05000000000000000000" pitchFamily="2" charset="2"/>
              <a:buChar char="§"/>
            </a:pPr>
            <a:r>
              <a:rPr lang="en-US" sz="2500" b="1" dirty="0"/>
              <a:t>Operational Excellence: </a:t>
            </a:r>
            <a:r>
              <a:rPr lang="en-US" sz="2500" dirty="0"/>
              <a:t>Design reliable, predictable, automated deployments, with monitoring, performance management, and extensive automated and manual testing from an infrastructure and application perspective.</a:t>
            </a:r>
            <a:endParaRPr lang="en-US" sz="2500" dirty="0">
              <a:cs typeface="Calibri"/>
            </a:endParaRPr>
          </a:p>
          <a:p>
            <a:pPr marL="585330" indent="-585330">
              <a:buFont typeface="Wingdings" panose="05000000000000000000" pitchFamily="2" charset="2"/>
              <a:buChar char="§"/>
            </a:pPr>
            <a:r>
              <a:rPr lang="en-US" sz="2500" b="1" dirty="0"/>
              <a:t>Performance Efficiency: </a:t>
            </a:r>
            <a:r>
              <a:rPr lang="en-US" sz="2500" dirty="0"/>
              <a:t>Lower maintenance costs, improve user experience, and increase agility by architecting solutions with scalability baked-in. Move to PaaS by default, to use built-in scaling functionality.</a:t>
            </a:r>
            <a:endParaRPr lang="en-US" sz="2500" dirty="0">
              <a:cs typeface="Calibri"/>
            </a:endParaRPr>
          </a:p>
          <a:p>
            <a:pPr marL="585330" indent="-585330">
              <a:buFont typeface="Wingdings" panose="05000000000000000000" pitchFamily="2" charset="2"/>
              <a:buChar char="§"/>
            </a:pPr>
            <a:r>
              <a:rPr lang="en-US" sz="2500" b="1" dirty="0"/>
              <a:t>Resiliency: </a:t>
            </a:r>
            <a:r>
              <a:rPr lang="en-US" sz="2500" dirty="0"/>
              <a:t>Scale out instead of scaling up with expensive hardware, and build reliability across deployments with resilient, HA applications, and failure mode analysis.</a:t>
            </a:r>
            <a:endParaRPr lang="en-US" sz="2500" dirty="0">
              <a:cs typeface="Calibri"/>
            </a:endParaRPr>
          </a:p>
          <a:p>
            <a:pPr marL="585330" indent="-585330">
              <a:buFont typeface="Wingdings" panose="05000000000000000000" pitchFamily="2" charset="2"/>
              <a:buChar char="§"/>
            </a:pPr>
            <a:r>
              <a:rPr lang="en-US" sz="2500" b="1" dirty="0"/>
              <a:t>Security: </a:t>
            </a:r>
            <a:r>
              <a:rPr lang="en-US" sz="2500" dirty="0"/>
              <a:t>Build with security by design--to provide confidentiality, integrity, and availability assurances against deliberate attacks and abuse of your valuable data and systems.</a:t>
            </a:r>
            <a:r>
              <a:rPr lang="en-US" dirty="0"/>
              <a:t> </a:t>
            </a:r>
            <a:endParaRPr lang="en-US" sz="2500" dirty="0">
              <a:cs typeface="Calibri"/>
            </a:endParaRPr>
          </a:p>
          <a:p>
            <a:pPr marL="702396" indent="-702396">
              <a:buFont typeface="Wingdings" panose="05000000000000000000" pitchFamily="2" charset="2"/>
              <a:buChar char="§"/>
            </a:pPr>
            <a:endParaRPr lang="en-US" sz="2500" dirty="0"/>
          </a:p>
          <a:p>
            <a:pPr defTabSz="1873057">
              <a:defRPr/>
            </a:pPr>
            <a:r>
              <a:rPr lang="en-US" sz="2500" dirty="0">
                <a:latin typeface="Segoe "/>
              </a:rPr>
              <a:t>&lt;</a:t>
            </a:r>
            <a:r>
              <a:rPr lang="en-US" sz="2500" b="1" dirty="0">
                <a:latin typeface="Segoe "/>
              </a:rPr>
              <a:t>Transition</a:t>
            </a:r>
            <a:r>
              <a:rPr lang="en-US" sz="2500" dirty="0">
                <a:latin typeface="Segoe "/>
              </a:rPr>
              <a:t>&gt;: Now you have some idea about the foundational principles, let’s walk through some </a:t>
            </a:r>
            <a:r>
              <a:rPr lang="en-US" b="1" dirty="0">
                <a:solidFill>
                  <a:schemeClr val="bg1"/>
                </a:solidFill>
                <a:latin typeface="Segoe UI Semibold"/>
                <a:cs typeface="Segoe UI Semibold"/>
              </a:rPr>
              <a:t>Best practices to drive workload quality.</a:t>
            </a:r>
            <a:endParaRPr lang="en-US" sz="2500" dirty="0">
              <a:latin typeface="Segoe UI Semibold"/>
              <a:cs typeface="Segoe UI Semibold"/>
            </a:endParaRPr>
          </a:p>
          <a:p>
            <a:endParaRPr lang="en-US" b="1" dirty="0"/>
          </a:p>
        </p:txBody>
      </p:sp>
      <p:sp>
        <p:nvSpPr>
          <p:cNvPr id="4" name="Header Placeholder 3"/>
          <p:cNvSpPr>
            <a:spLocks noGrp="1"/>
          </p:cNvSpPr>
          <p:nvPr>
            <p:ph type="hdr" sz="quarter" idx="10"/>
          </p:nvPr>
        </p:nvSpPr>
        <p:spPr/>
        <p:txBody>
          <a:bodyPr/>
          <a:lstStyle/>
          <a:p>
            <a:pPr defTabSz="1872989">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1170661" defTabSz="1872440"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989">
              <a:defRPr/>
            </a:pPr>
            <a:fld id="{72E0C910-0166-48E0-B8EF-5071277A02A8}" type="datetime8">
              <a:rPr lang="en-US">
                <a:solidFill>
                  <a:prstClr val="black"/>
                </a:solidFill>
                <a:latin typeface="Segoe UI" pitchFamily="34" charset="0"/>
              </a:rPr>
              <a:pPr defTabSz="1872989">
                <a:defRPr/>
              </a:pPr>
              <a:t>3/17/2025 8:32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872989">
              <a:defRPr/>
            </a:pPr>
            <a:fld id="{B4008EB6-D09E-4580-8CD6-DDB14511944F}" type="slidenum">
              <a:rPr lang="en-US">
                <a:solidFill>
                  <a:prstClr val="black"/>
                </a:solidFill>
                <a:latin typeface="Segoe UI" pitchFamily="34" charset="0"/>
              </a:rPr>
              <a:pPr defTabSz="1872989">
                <a:defRPr/>
              </a:pPr>
              <a:t>2</a:t>
            </a:fld>
            <a:endParaRPr lang="en-US">
              <a:solidFill>
                <a:prstClr val="black"/>
              </a:solidFill>
              <a:latin typeface="Segoe UI" pitchFamily="34" charset="0"/>
            </a:endParaRPr>
          </a:p>
        </p:txBody>
      </p:sp>
    </p:spTree>
    <p:extLst>
      <p:ext uri="{BB962C8B-B14F-4D97-AF65-F5344CB8AC3E}">
        <p14:creationId xmlns:p14="http://schemas.microsoft.com/office/powerpoint/2010/main" val="26116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873057">
              <a:defRPr/>
            </a:pPr>
            <a:r>
              <a:rPr lang="en-US" sz="2500" dirty="0">
                <a:latin typeface="Segoe "/>
              </a:rPr>
              <a:t>&lt;</a:t>
            </a:r>
            <a:r>
              <a:rPr lang="en-US" sz="2500" b="1" dirty="0">
                <a:latin typeface="Segoe "/>
              </a:rPr>
              <a:t>Key point</a:t>
            </a:r>
            <a:r>
              <a:rPr lang="en-US" sz="2500" dirty="0">
                <a:latin typeface="Segoe "/>
              </a:rPr>
              <a:t>&gt;: </a:t>
            </a:r>
            <a:r>
              <a:rPr lang="en-US" sz="2500" dirty="0">
                <a:solidFill>
                  <a:srgbClr val="0078D4"/>
                </a:solidFill>
                <a:latin typeface="Segoe UI Semibold"/>
                <a:cs typeface="Segoe UI Semibold"/>
              </a:rPr>
              <a:t>AI Landing Zones can be complex</a:t>
            </a:r>
          </a:p>
          <a:p>
            <a:pPr defTabSz="1873057">
              <a:defRPr/>
            </a:pPr>
            <a:endParaRPr lang="en-US" sz="2500" dirty="0">
              <a:solidFill>
                <a:srgbClr val="0078D4"/>
              </a:solidFill>
              <a:latin typeface="Segoe UI Semibold"/>
              <a:cs typeface="Segoe UI Semibold"/>
            </a:endParaRPr>
          </a:p>
          <a:p>
            <a:pPr defTabSz="1873057">
              <a:defRPr/>
            </a:pPr>
            <a:r>
              <a:rPr lang="en-US" sz="2500" u="sng" dirty="0">
                <a:solidFill>
                  <a:srgbClr val="44546A"/>
                </a:solidFill>
                <a:ea typeface="Times New Roman" panose="02020603050405020304" pitchFamily="18" charset="0"/>
                <a:hlinkClick r:id="rId3"/>
              </a:rPr>
              <a:t>aka.ms/</a:t>
            </a:r>
            <a:r>
              <a:rPr lang="en-US" sz="2500" u="sng" dirty="0" err="1">
                <a:solidFill>
                  <a:srgbClr val="44546A"/>
                </a:solidFill>
                <a:ea typeface="Times New Roman" panose="02020603050405020304" pitchFamily="18" charset="0"/>
                <a:hlinkClick r:id="rId3"/>
              </a:rPr>
              <a:t>wellarchitected</a:t>
            </a:r>
            <a:r>
              <a:rPr lang="en-US" sz="2500" u="sng" dirty="0">
                <a:solidFill>
                  <a:srgbClr val="44546A"/>
                </a:solidFill>
                <a:ea typeface="Times New Roman" panose="02020603050405020304" pitchFamily="18" charset="0"/>
                <a:hlinkClick r:id="rId3"/>
              </a:rPr>
              <a:t>/learn </a:t>
            </a:r>
            <a:endParaRPr lang="en-US" dirty="0">
              <a:solidFill>
                <a:schemeClr val="accent3"/>
              </a:solidFill>
            </a:endParaRPr>
          </a:p>
          <a:p>
            <a:pPr defTabSz="1873057">
              <a:defRPr/>
            </a:pPr>
            <a:endParaRPr lang="en-US" sz="2500" dirty="0">
              <a:solidFill>
                <a:srgbClr val="0078D4"/>
              </a:solidFill>
              <a:latin typeface="Segoe UI Semibold"/>
              <a:cs typeface="Segoe UI Semibold"/>
            </a:endParaRPr>
          </a:p>
          <a:p>
            <a:pPr defTabSz="1873057">
              <a:defRPr/>
            </a:pPr>
            <a:r>
              <a:rPr lang="en-US" b="0" i="0" dirty="0">
                <a:solidFill>
                  <a:srgbClr val="333333"/>
                </a:solidFill>
                <a:effectLst/>
                <a:latin typeface="Segoe UI" panose="020B0502040204020203" pitchFamily="34" charset="0"/>
              </a:rPr>
              <a:t>Azure Landing Zones provide a solid foundation for your cloud environment. When deploying complex AI services such as Azure OpenAI, using a Landing Zone approach helps you manage your resources in a structured, consistent manner, ensuring governance, compliance, and security are properly maintained.</a:t>
            </a:r>
          </a:p>
          <a:p>
            <a:pPr defTabSz="1873057">
              <a:defRPr/>
            </a:pPr>
            <a:endParaRPr lang="en-US" sz="2500" dirty="0">
              <a:solidFill>
                <a:srgbClr val="333333"/>
              </a:solidFill>
              <a:latin typeface="Segoe UI" panose="020B0502040204020203" pitchFamily="34" charset="0"/>
              <a:cs typeface="Segoe UI Semibold"/>
            </a:endParaRPr>
          </a:p>
          <a:p>
            <a:pPr algn="l"/>
            <a:r>
              <a:rPr lang="en-US" b="0" i="0" dirty="0">
                <a:solidFill>
                  <a:srgbClr val="333333"/>
                </a:solidFill>
                <a:effectLst/>
                <a:latin typeface="Segoe UI" panose="020B0502040204020203" pitchFamily="34" charset="0"/>
              </a:rPr>
              <a:t>The Azure OpenAI Landing Zone is a reference architecture that integrates a variety of services to create a seamless infrastructure for running OpenAI workloads.</a:t>
            </a:r>
          </a:p>
          <a:p>
            <a:pPr algn="l"/>
            <a:r>
              <a:rPr lang="en-US" b="0" i="0" dirty="0">
                <a:solidFill>
                  <a:srgbClr val="333333"/>
                </a:solidFill>
                <a:effectLst/>
                <a:latin typeface="Segoe UI" panose="020B0502040204020203" pitchFamily="34" charset="0"/>
              </a:rPr>
              <a:t> </a:t>
            </a:r>
          </a:p>
          <a:p>
            <a:pPr algn="l">
              <a:buFont typeface="Arial" panose="020B0604020202020204" pitchFamily="34" charset="0"/>
              <a:buChar char="•"/>
            </a:pPr>
            <a:r>
              <a:rPr lang="en-US" b="1" i="0" dirty="0">
                <a:solidFill>
                  <a:srgbClr val="333333"/>
                </a:solidFill>
                <a:effectLst/>
                <a:latin typeface="Segoe UI" panose="020B0502040204020203" pitchFamily="34" charset="0"/>
              </a:rPr>
              <a:t>Azure API Management (APIM)</a:t>
            </a:r>
            <a:endParaRPr lang="en-US" b="0" i="0" dirty="0">
              <a:solidFill>
                <a:srgbClr val="333333"/>
              </a:solidFill>
              <a:effectLst/>
              <a:latin typeface="Segoe UI" panose="020B0502040204020203" pitchFamily="34" charset="0"/>
            </a:endParaRPr>
          </a:p>
          <a:p>
            <a:pPr marL="1521859" lvl="1" indent="-585330">
              <a:buFont typeface="Arial" panose="020B0604020202020204" pitchFamily="34" charset="0"/>
              <a:buChar char="•"/>
            </a:pPr>
            <a:r>
              <a:rPr lang="en-US" b="0" i="0" dirty="0">
                <a:solidFill>
                  <a:srgbClr val="333333"/>
                </a:solidFill>
                <a:effectLst/>
                <a:latin typeface="Segoe UI" panose="020B0502040204020203" pitchFamily="34" charset="0"/>
              </a:rPr>
              <a:t>Provides a unified API gateway for existing back-end services and APIs. It is used in the Landing Zone for managing and securing APIs used by OpenAI applications. APIM can be configured with an Application Gateway as a Web Application Firewall (WAF) to further enhance security. The WAF protects APIs from common web-based attacks like SQL injection or Cross-Site Scripting (XSS) and can be customized to suit specific needs.</a:t>
            </a:r>
          </a:p>
          <a:p>
            <a:pPr marL="1521859" lvl="1" indent="-585330">
              <a:buFont typeface="Arial" panose="020B0604020202020204" pitchFamily="34" charset="0"/>
              <a:buChar char="•"/>
            </a:pPr>
            <a:r>
              <a:rPr lang="en-US" b="0" i="0" dirty="0">
                <a:solidFill>
                  <a:srgbClr val="333333"/>
                </a:solidFill>
                <a:effectLst/>
                <a:latin typeface="Segoe UI" panose="020B0502040204020203" pitchFamily="34" charset="0"/>
              </a:rPr>
              <a:t>Using APIM you can manage and implement policies such as rate throttling and quotas.</a:t>
            </a:r>
          </a:p>
          <a:p>
            <a:pPr algn="l">
              <a:buFont typeface="Arial" panose="020B0604020202020204" pitchFamily="34" charset="0"/>
              <a:buChar char="•"/>
            </a:pPr>
            <a:r>
              <a:rPr lang="en-US" b="1" i="0" dirty="0">
                <a:solidFill>
                  <a:srgbClr val="333333"/>
                </a:solidFill>
                <a:effectLst/>
                <a:latin typeface="Segoe UI" panose="020B0502040204020203" pitchFamily="34" charset="0"/>
              </a:rPr>
              <a:t>Azure Web Apps</a:t>
            </a:r>
            <a:endParaRPr lang="en-US" b="0" i="0" dirty="0">
              <a:solidFill>
                <a:srgbClr val="333333"/>
              </a:solidFill>
              <a:effectLst/>
              <a:latin typeface="Segoe UI" panose="020B0502040204020203" pitchFamily="34" charset="0"/>
            </a:endParaRPr>
          </a:p>
          <a:p>
            <a:pPr marL="1521859" lvl="1" indent="-585330">
              <a:buFont typeface="Arial" panose="020B0604020202020204" pitchFamily="34" charset="0"/>
              <a:buChar char="•"/>
            </a:pPr>
            <a:r>
              <a:rPr lang="en-US" b="0" i="0" dirty="0">
                <a:solidFill>
                  <a:srgbClr val="333333"/>
                </a:solidFill>
                <a:effectLst/>
                <a:latin typeface="Segoe UI" panose="020B0502040204020203" pitchFamily="34" charset="0"/>
              </a:rPr>
              <a:t>Provides a fully managed platform for building and hosting web applications. It is used for hosting in a simple way web applications that consume OpenAI services in the Landing Zone.</a:t>
            </a:r>
          </a:p>
          <a:p>
            <a:pPr algn="l">
              <a:buFont typeface="Arial" panose="020B0604020202020204" pitchFamily="34" charset="0"/>
              <a:buChar char="•"/>
            </a:pPr>
            <a:r>
              <a:rPr lang="en-US" b="1" i="0" dirty="0">
                <a:solidFill>
                  <a:srgbClr val="333333"/>
                </a:solidFill>
                <a:effectLst/>
                <a:latin typeface="Segoe UI" panose="020B0502040204020203" pitchFamily="34" charset="0"/>
              </a:rPr>
              <a:t>Azure AI services</a:t>
            </a:r>
            <a:endParaRPr lang="en-US" b="0" i="0" dirty="0">
              <a:solidFill>
                <a:srgbClr val="333333"/>
              </a:solidFill>
              <a:effectLst/>
              <a:latin typeface="Segoe UI" panose="020B0502040204020203" pitchFamily="34" charset="0"/>
            </a:endParaRPr>
          </a:p>
          <a:p>
            <a:pPr marL="1521859" lvl="1" indent="-585330">
              <a:buFont typeface="Arial" panose="020B0604020202020204" pitchFamily="34" charset="0"/>
              <a:buChar char="•"/>
            </a:pPr>
            <a:r>
              <a:rPr lang="en-US" b="0" i="0" dirty="0">
                <a:solidFill>
                  <a:srgbClr val="333333"/>
                </a:solidFill>
                <a:effectLst/>
                <a:latin typeface="Segoe UI" panose="020B0502040204020203" pitchFamily="34" charset="0"/>
              </a:rPr>
              <a:t>Offers AI services such as Azure Semantic Search that can be easily integrated into intelligent applications. OpenAI services, being part of Azure AI services, leverage this to deliver advanced language models.</a:t>
            </a:r>
          </a:p>
          <a:p>
            <a:pPr algn="l">
              <a:buFont typeface="Arial" panose="020B0604020202020204" pitchFamily="34" charset="0"/>
              <a:buChar char="•"/>
            </a:pPr>
            <a:r>
              <a:rPr lang="en-US" b="1" i="0" dirty="0">
                <a:solidFill>
                  <a:srgbClr val="333333"/>
                </a:solidFill>
                <a:effectLst/>
                <a:latin typeface="Segoe UI" panose="020B0502040204020203" pitchFamily="34" charset="0"/>
              </a:rPr>
              <a:t>Azure Managed Identities</a:t>
            </a:r>
            <a:endParaRPr lang="en-US" b="0" i="0" dirty="0">
              <a:solidFill>
                <a:srgbClr val="333333"/>
              </a:solidFill>
              <a:effectLst/>
              <a:latin typeface="Segoe UI" panose="020B0502040204020203" pitchFamily="34" charset="0"/>
            </a:endParaRPr>
          </a:p>
          <a:p>
            <a:pPr marL="1521859" lvl="1" indent="-585330">
              <a:buFont typeface="Arial" panose="020B0604020202020204" pitchFamily="34" charset="0"/>
              <a:buChar char="•"/>
            </a:pPr>
            <a:r>
              <a:rPr lang="en-US" b="0" i="0" dirty="0">
                <a:solidFill>
                  <a:srgbClr val="333333"/>
                </a:solidFill>
                <a:effectLst/>
                <a:latin typeface="Segoe UI" panose="020B0502040204020203" pitchFamily="34" charset="0"/>
              </a:rPr>
              <a:t>Provides an identity for applications to use when connecting to resources. In the Landing Zone, it allows OpenAI applications to authenticate to any Azure service that supports Azure Active Directory authentication.</a:t>
            </a:r>
          </a:p>
          <a:p>
            <a:pPr marL="1521859" lvl="1" indent="-585330">
              <a:buFont typeface="Arial" panose="020B0604020202020204" pitchFamily="34" charset="0"/>
              <a:buChar char="•"/>
            </a:pPr>
            <a:r>
              <a:rPr lang="en-US" b="0" i="0" dirty="0">
                <a:solidFill>
                  <a:srgbClr val="333333"/>
                </a:solidFill>
                <a:effectLst/>
                <a:latin typeface="Segoe UI" panose="020B0502040204020203" pitchFamily="34" charset="0"/>
              </a:rPr>
              <a:t>OpenAI supports Azure Active Directory (Azure AD) authentication with </a:t>
            </a:r>
            <a:r>
              <a:rPr lang="en-US" b="0" i="0" dirty="0">
                <a:solidFill>
                  <a:srgbClr val="333333"/>
                </a:solidFill>
                <a:effectLst/>
                <a:latin typeface="Segoe UI" panose="020B0502040204020203" pitchFamily="34" charset="0"/>
                <a:hlinkClick r:id="rId4"/>
              </a:rPr>
              <a:t>managed identities for Azure resources</a:t>
            </a:r>
            <a:r>
              <a:rPr lang="en-US" b="0" i="0" dirty="0">
                <a:solidFill>
                  <a:srgbClr val="333333"/>
                </a:solidFill>
                <a:effectLst/>
                <a:latin typeface="Segoe UI" panose="020B0502040204020203" pitchFamily="34" charset="0"/>
              </a:rPr>
              <a:t>. Managed identities for Azure resources can authorize access to Azure AI services resources using Azure AD credentials from applications running in Azure virtual machines (VMs), function apps, virtual machine scale sets, and other services. By using managed identities for Azure resources together with Entra ID authentication, you can avoid storing credentials with your applications that run in the cloud.</a:t>
            </a:r>
          </a:p>
          <a:p>
            <a:pPr algn="l">
              <a:buFont typeface="Arial" panose="020B0604020202020204" pitchFamily="34" charset="0"/>
              <a:buChar char="•"/>
            </a:pPr>
            <a:r>
              <a:rPr lang="en-US" b="1" i="0" dirty="0">
                <a:solidFill>
                  <a:srgbClr val="333333"/>
                </a:solidFill>
                <a:effectLst/>
                <a:latin typeface="Segoe UI" panose="020B0502040204020203" pitchFamily="34" charset="0"/>
              </a:rPr>
              <a:t>Azure Application Gateway</a:t>
            </a:r>
            <a:endParaRPr lang="en-US" b="0" i="0" dirty="0">
              <a:solidFill>
                <a:srgbClr val="333333"/>
              </a:solidFill>
              <a:effectLst/>
              <a:latin typeface="Segoe UI" panose="020B0502040204020203" pitchFamily="34" charset="0"/>
            </a:endParaRPr>
          </a:p>
          <a:p>
            <a:pPr marL="1521859" lvl="1" indent="-585330">
              <a:buFont typeface="Arial" panose="020B0604020202020204" pitchFamily="34" charset="0"/>
              <a:buChar char="•"/>
            </a:pPr>
            <a:r>
              <a:rPr lang="en-US" b="0" i="0" dirty="0">
                <a:solidFill>
                  <a:srgbClr val="333333"/>
                </a:solidFill>
                <a:effectLst/>
                <a:latin typeface="Segoe UI" panose="020B0502040204020203" pitchFamily="34" charset="0"/>
              </a:rPr>
              <a:t>An Application Gateway can function as a Web Application Firewall (WAF) providing protection against common web-based attacks. The WAF is configured with a custom set of rules that match the requirements of your OpenAI </a:t>
            </a:r>
            <a:r>
              <a:rPr lang="en-US" b="0" i="0" dirty="0" err="1">
                <a:solidFill>
                  <a:srgbClr val="333333"/>
                </a:solidFill>
                <a:effectLst/>
                <a:latin typeface="Segoe UI" panose="020B0502040204020203" pitchFamily="34" charset="0"/>
              </a:rPr>
              <a:t>Applicartion</a:t>
            </a:r>
            <a:r>
              <a:rPr lang="en-US" b="0" i="0" dirty="0">
                <a:solidFill>
                  <a:srgbClr val="333333"/>
                </a:solidFill>
                <a:effectLst/>
                <a:latin typeface="Segoe UI" panose="020B0502040204020203" pitchFamily="34" charset="0"/>
              </a:rPr>
              <a:t> to ensure only authorized access.</a:t>
            </a:r>
          </a:p>
          <a:p>
            <a:pPr algn="l">
              <a:buFont typeface="Arial" panose="020B0604020202020204" pitchFamily="34" charset="0"/>
              <a:buChar char="•"/>
            </a:pPr>
            <a:r>
              <a:rPr lang="en-US" b="1" i="0" dirty="0">
                <a:solidFill>
                  <a:srgbClr val="333333"/>
                </a:solidFill>
                <a:effectLst/>
                <a:latin typeface="Segoe UI" panose="020B0502040204020203" pitchFamily="34" charset="0"/>
              </a:rPr>
              <a:t>Azure Private DNS Zones</a:t>
            </a:r>
            <a:endParaRPr lang="en-US" b="0" i="0" dirty="0">
              <a:solidFill>
                <a:srgbClr val="333333"/>
              </a:solidFill>
              <a:effectLst/>
              <a:latin typeface="Segoe UI" panose="020B0502040204020203" pitchFamily="34" charset="0"/>
            </a:endParaRPr>
          </a:p>
          <a:p>
            <a:pPr marL="1521859" lvl="1" indent="-585330">
              <a:buFont typeface="Arial" panose="020B0604020202020204" pitchFamily="34" charset="0"/>
              <a:buChar char="•"/>
            </a:pPr>
            <a:r>
              <a:rPr lang="en-US" b="0" i="0" dirty="0">
                <a:solidFill>
                  <a:srgbClr val="333333"/>
                </a:solidFill>
                <a:effectLst/>
                <a:latin typeface="Segoe UI" panose="020B0502040204020203" pitchFamily="34" charset="0"/>
              </a:rPr>
              <a:t>This service provides name resolution for VMs within a </a:t>
            </a:r>
            <a:r>
              <a:rPr lang="en-US" b="0" i="0" dirty="0" err="1">
                <a:solidFill>
                  <a:srgbClr val="333333"/>
                </a:solidFill>
                <a:effectLst/>
                <a:latin typeface="Segoe UI" panose="020B0502040204020203" pitchFamily="34" charset="0"/>
              </a:rPr>
              <a:t>VNet</a:t>
            </a:r>
            <a:r>
              <a:rPr lang="en-US" b="0" i="0" dirty="0">
                <a:solidFill>
                  <a:srgbClr val="333333"/>
                </a:solidFill>
                <a:effectLst/>
                <a:latin typeface="Segoe UI" panose="020B0502040204020203" pitchFamily="34" charset="0"/>
              </a:rPr>
              <a:t> and between </a:t>
            </a:r>
            <a:r>
              <a:rPr lang="en-US" b="0" i="0" dirty="0" err="1">
                <a:solidFill>
                  <a:srgbClr val="333333"/>
                </a:solidFill>
                <a:effectLst/>
                <a:latin typeface="Segoe UI" panose="020B0502040204020203" pitchFamily="34" charset="0"/>
              </a:rPr>
              <a:t>VNets</a:t>
            </a:r>
            <a:r>
              <a:rPr lang="en-US" b="0" i="0" dirty="0">
                <a:solidFill>
                  <a:srgbClr val="333333"/>
                </a:solidFill>
                <a:effectLst/>
                <a:latin typeface="Segoe UI" panose="020B0502040204020203" pitchFamily="34" charset="0"/>
              </a:rPr>
              <a:t>. This is important for efficient communication between services in Azure.</a:t>
            </a:r>
          </a:p>
          <a:p>
            <a:pPr algn="l">
              <a:buFont typeface="Arial" panose="020B0604020202020204" pitchFamily="34" charset="0"/>
              <a:buChar char="•"/>
            </a:pPr>
            <a:r>
              <a:rPr lang="en-US" b="1" i="0" dirty="0">
                <a:solidFill>
                  <a:srgbClr val="333333"/>
                </a:solidFill>
                <a:effectLst/>
                <a:latin typeface="Segoe UI" panose="020B0502040204020203" pitchFamily="34" charset="0"/>
              </a:rPr>
              <a:t>Azure Private DNS Resolver</a:t>
            </a:r>
            <a:endParaRPr lang="en-US" b="0" i="0" dirty="0">
              <a:solidFill>
                <a:srgbClr val="333333"/>
              </a:solidFill>
              <a:effectLst/>
              <a:latin typeface="Segoe UI" panose="020B0502040204020203" pitchFamily="34" charset="0"/>
            </a:endParaRPr>
          </a:p>
          <a:p>
            <a:pPr marL="1521859" lvl="1" indent="-585330">
              <a:buFont typeface="Arial" panose="020B0604020202020204" pitchFamily="34" charset="0"/>
              <a:buChar char="•"/>
            </a:pPr>
            <a:r>
              <a:rPr lang="en-US" b="0" i="0" dirty="0">
                <a:solidFill>
                  <a:srgbClr val="333333"/>
                </a:solidFill>
                <a:effectLst/>
                <a:latin typeface="Segoe UI" panose="020B0502040204020203" pitchFamily="34" charset="0"/>
              </a:rPr>
              <a:t>In combination with Private DNS Zones, the Azure Private DNS Resolver helps ensure that name resolution for resources in your virtual network is secure and private. This service forwards DNS queries for specific domains to your own DNS servers, enhancing control over DNS results.</a:t>
            </a:r>
          </a:p>
          <a:p>
            <a:pPr defTabSz="1873057">
              <a:defRPr/>
            </a:pPr>
            <a:endParaRPr lang="en-US" sz="2500" dirty="0">
              <a:solidFill>
                <a:srgbClr val="0078D4"/>
              </a:solidFill>
              <a:latin typeface="Segoe UI Semibold"/>
              <a:cs typeface="Segoe UI Semibold"/>
            </a:endParaRPr>
          </a:p>
          <a:p>
            <a:pPr defTabSz="1873057">
              <a:defRPr/>
            </a:pPr>
            <a:endParaRPr lang="en-US" dirty="0"/>
          </a:p>
          <a:p>
            <a:endParaRPr lang="en-US" dirty="0"/>
          </a:p>
        </p:txBody>
      </p:sp>
    </p:spTree>
    <p:extLst>
      <p:ext uri="{BB962C8B-B14F-4D97-AF65-F5344CB8AC3E}">
        <p14:creationId xmlns:p14="http://schemas.microsoft.com/office/powerpoint/2010/main" val="2870277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F5EED-ADBA-823A-16C3-50A13A11C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341A26-DD1B-2082-A937-C44D45E4F3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47393A-A907-B11C-7490-E0553840EF70}"/>
              </a:ext>
            </a:extLst>
          </p:cNvPr>
          <p:cNvSpPr>
            <a:spLocks noGrp="1"/>
          </p:cNvSpPr>
          <p:nvPr>
            <p:ph type="body" idx="1"/>
          </p:nvPr>
        </p:nvSpPr>
        <p:spPr/>
        <p:txBody>
          <a:bodyPr/>
          <a:lstStyle/>
          <a:p>
            <a:pPr defTabSz="1873057">
              <a:defRPr/>
            </a:pPr>
            <a:r>
              <a:rPr lang="en-US" sz="2500" dirty="0">
                <a:latin typeface="Segoe "/>
              </a:rPr>
              <a:t>&lt;</a:t>
            </a:r>
            <a:r>
              <a:rPr lang="en-US" sz="2500" b="1" dirty="0">
                <a:latin typeface="Segoe "/>
              </a:rPr>
              <a:t>Key point</a:t>
            </a:r>
            <a:r>
              <a:rPr lang="en-US" sz="2500" dirty="0">
                <a:latin typeface="Segoe "/>
              </a:rPr>
              <a:t>&gt;: </a:t>
            </a:r>
            <a:r>
              <a:rPr lang="en-US" sz="2500" dirty="0">
                <a:solidFill>
                  <a:srgbClr val="0078D4"/>
                </a:solidFill>
                <a:latin typeface="Segoe UI Semibold"/>
                <a:cs typeface="Segoe UI Semibold"/>
              </a:rPr>
              <a:t>AI Landing Zones can be complex</a:t>
            </a:r>
          </a:p>
          <a:p>
            <a:pPr defTabSz="1873057">
              <a:defRPr/>
            </a:pPr>
            <a:endParaRPr lang="en-US" sz="2500" dirty="0">
              <a:solidFill>
                <a:srgbClr val="0078D4"/>
              </a:solidFill>
              <a:latin typeface="Segoe UI Semibold"/>
              <a:cs typeface="Segoe UI Semibold"/>
            </a:endParaRPr>
          </a:p>
          <a:p>
            <a:pPr defTabSz="1873057">
              <a:defRPr/>
            </a:pPr>
            <a:r>
              <a:rPr lang="en-US" sz="2500" u="sng" dirty="0">
                <a:solidFill>
                  <a:srgbClr val="44546A"/>
                </a:solidFill>
                <a:ea typeface="Times New Roman" panose="02020603050405020304" pitchFamily="18" charset="0"/>
                <a:hlinkClick r:id="rId3"/>
              </a:rPr>
              <a:t>aka.ms/</a:t>
            </a:r>
            <a:r>
              <a:rPr lang="en-US" sz="2500" u="sng" dirty="0" err="1">
                <a:solidFill>
                  <a:srgbClr val="44546A"/>
                </a:solidFill>
                <a:ea typeface="Times New Roman" panose="02020603050405020304" pitchFamily="18" charset="0"/>
                <a:hlinkClick r:id="rId3"/>
              </a:rPr>
              <a:t>wellarchitected</a:t>
            </a:r>
            <a:r>
              <a:rPr lang="en-US" sz="2500" u="sng" dirty="0">
                <a:solidFill>
                  <a:srgbClr val="44546A"/>
                </a:solidFill>
                <a:ea typeface="Times New Roman" panose="02020603050405020304" pitchFamily="18" charset="0"/>
                <a:hlinkClick r:id="rId3"/>
              </a:rPr>
              <a:t>/learn </a:t>
            </a:r>
            <a:endParaRPr lang="en-US" dirty="0">
              <a:solidFill>
                <a:schemeClr val="accent3"/>
              </a:solidFill>
            </a:endParaRPr>
          </a:p>
          <a:p>
            <a:pPr defTabSz="1873057">
              <a:defRPr/>
            </a:pPr>
            <a:endParaRPr lang="en-US" sz="2500" dirty="0">
              <a:solidFill>
                <a:srgbClr val="0078D4"/>
              </a:solidFill>
              <a:latin typeface="Segoe UI Semibold"/>
              <a:cs typeface="Segoe UI Semibold"/>
            </a:endParaRPr>
          </a:p>
          <a:p>
            <a:pPr defTabSz="1873057">
              <a:defRPr/>
            </a:pPr>
            <a:r>
              <a:rPr lang="en-US" b="0" i="0" dirty="0">
                <a:solidFill>
                  <a:srgbClr val="333333"/>
                </a:solidFill>
                <a:effectLst/>
                <a:latin typeface="Segoe UI" panose="020B0502040204020203" pitchFamily="34" charset="0"/>
              </a:rPr>
              <a:t>Azure Landing Zones provide a solid foundation for your cloud environment. When deploying complex AI services such as Azure OpenAI, using a Landing Zone approach helps you manage your resources in a structured, consistent manner, ensuring governance, compliance, and security are properly maintained.</a:t>
            </a:r>
          </a:p>
          <a:p>
            <a:pPr defTabSz="1873057">
              <a:defRPr/>
            </a:pPr>
            <a:endParaRPr lang="en-US" sz="2500" dirty="0">
              <a:solidFill>
                <a:srgbClr val="333333"/>
              </a:solidFill>
              <a:latin typeface="Segoe UI" panose="020B0502040204020203" pitchFamily="34" charset="0"/>
              <a:cs typeface="Segoe UI Semibold"/>
            </a:endParaRPr>
          </a:p>
          <a:p>
            <a:pPr algn="l"/>
            <a:r>
              <a:rPr lang="en-US" b="0" i="0" dirty="0">
                <a:solidFill>
                  <a:srgbClr val="333333"/>
                </a:solidFill>
                <a:effectLst/>
                <a:latin typeface="Segoe UI" panose="020B0502040204020203" pitchFamily="34" charset="0"/>
              </a:rPr>
              <a:t>The Azure OpenAI Landing Zone is a reference architecture that integrates a variety of services to create a seamless infrastructure for running OpenAI workloads.</a:t>
            </a:r>
          </a:p>
          <a:p>
            <a:pPr algn="l"/>
            <a:r>
              <a:rPr lang="en-US" b="0" i="0" dirty="0">
                <a:solidFill>
                  <a:srgbClr val="333333"/>
                </a:solidFill>
                <a:effectLst/>
                <a:latin typeface="Segoe UI" panose="020B0502040204020203" pitchFamily="34" charset="0"/>
              </a:rPr>
              <a:t> </a:t>
            </a:r>
          </a:p>
          <a:p>
            <a:pPr algn="l">
              <a:buFont typeface="Arial" panose="020B0604020202020204" pitchFamily="34" charset="0"/>
              <a:buChar char="•"/>
            </a:pPr>
            <a:r>
              <a:rPr lang="en-US" b="1" i="0" dirty="0">
                <a:solidFill>
                  <a:srgbClr val="333333"/>
                </a:solidFill>
                <a:effectLst/>
                <a:latin typeface="Segoe UI" panose="020B0502040204020203" pitchFamily="34" charset="0"/>
              </a:rPr>
              <a:t>Azure API Management (APIM)</a:t>
            </a:r>
            <a:endParaRPr lang="en-US" b="0" i="0" dirty="0">
              <a:solidFill>
                <a:srgbClr val="333333"/>
              </a:solidFill>
              <a:effectLst/>
              <a:latin typeface="Segoe UI" panose="020B0502040204020203" pitchFamily="34" charset="0"/>
            </a:endParaRPr>
          </a:p>
          <a:p>
            <a:pPr marL="1521859" lvl="1" indent="-585330">
              <a:buFont typeface="Arial" panose="020B0604020202020204" pitchFamily="34" charset="0"/>
              <a:buChar char="•"/>
            </a:pPr>
            <a:r>
              <a:rPr lang="en-US" b="0" i="0" dirty="0">
                <a:solidFill>
                  <a:srgbClr val="333333"/>
                </a:solidFill>
                <a:effectLst/>
                <a:latin typeface="Segoe UI" panose="020B0502040204020203" pitchFamily="34" charset="0"/>
              </a:rPr>
              <a:t>Provides a unified API gateway for existing back-end services and APIs. It is used in the Landing Zone for managing and securing APIs used by OpenAI applications. APIM can be configured with an Application Gateway as a Web Application Firewall (WAF) to further enhance security. The WAF protects APIs from common web-based attacks like SQL injection or Cross-Site Scripting (XSS) and can be customized to suit specific needs.</a:t>
            </a:r>
          </a:p>
          <a:p>
            <a:pPr marL="1521859" lvl="1" indent="-585330">
              <a:buFont typeface="Arial" panose="020B0604020202020204" pitchFamily="34" charset="0"/>
              <a:buChar char="•"/>
            </a:pPr>
            <a:r>
              <a:rPr lang="en-US" b="0" i="0" dirty="0">
                <a:solidFill>
                  <a:srgbClr val="333333"/>
                </a:solidFill>
                <a:effectLst/>
                <a:latin typeface="Segoe UI" panose="020B0502040204020203" pitchFamily="34" charset="0"/>
              </a:rPr>
              <a:t>Using APIM you can manage and implement policies such as rate throttling and quotas.</a:t>
            </a:r>
          </a:p>
          <a:p>
            <a:pPr algn="l">
              <a:buFont typeface="Arial" panose="020B0604020202020204" pitchFamily="34" charset="0"/>
              <a:buChar char="•"/>
            </a:pPr>
            <a:r>
              <a:rPr lang="en-US" b="1" i="0" dirty="0">
                <a:solidFill>
                  <a:srgbClr val="333333"/>
                </a:solidFill>
                <a:effectLst/>
                <a:latin typeface="Segoe UI" panose="020B0502040204020203" pitchFamily="34" charset="0"/>
              </a:rPr>
              <a:t>Azure Web Apps</a:t>
            </a:r>
            <a:endParaRPr lang="en-US" b="0" i="0" dirty="0">
              <a:solidFill>
                <a:srgbClr val="333333"/>
              </a:solidFill>
              <a:effectLst/>
              <a:latin typeface="Segoe UI" panose="020B0502040204020203" pitchFamily="34" charset="0"/>
            </a:endParaRPr>
          </a:p>
          <a:p>
            <a:pPr marL="1521859" lvl="1" indent="-585330">
              <a:buFont typeface="Arial" panose="020B0604020202020204" pitchFamily="34" charset="0"/>
              <a:buChar char="•"/>
            </a:pPr>
            <a:r>
              <a:rPr lang="en-US" b="0" i="0" dirty="0">
                <a:solidFill>
                  <a:srgbClr val="333333"/>
                </a:solidFill>
                <a:effectLst/>
                <a:latin typeface="Segoe UI" panose="020B0502040204020203" pitchFamily="34" charset="0"/>
              </a:rPr>
              <a:t>Provides a fully managed platform for building and hosting web applications. It is used for hosting in a simple way web applications that consume OpenAI services in the Landing Zone.</a:t>
            </a:r>
          </a:p>
          <a:p>
            <a:pPr algn="l">
              <a:buFont typeface="Arial" panose="020B0604020202020204" pitchFamily="34" charset="0"/>
              <a:buChar char="•"/>
            </a:pPr>
            <a:r>
              <a:rPr lang="en-US" b="1" i="0" dirty="0">
                <a:solidFill>
                  <a:srgbClr val="333333"/>
                </a:solidFill>
                <a:effectLst/>
                <a:latin typeface="Segoe UI" panose="020B0502040204020203" pitchFamily="34" charset="0"/>
              </a:rPr>
              <a:t>Azure AI services</a:t>
            </a:r>
            <a:endParaRPr lang="en-US" b="0" i="0" dirty="0">
              <a:solidFill>
                <a:srgbClr val="333333"/>
              </a:solidFill>
              <a:effectLst/>
              <a:latin typeface="Segoe UI" panose="020B0502040204020203" pitchFamily="34" charset="0"/>
            </a:endParaRPr>
          </a:p>
          <a:p>
            <a:pPr marL="1521859" lvl="1" indent="-585330">
              <a:buFont typeface="Arial" panose="020B0604020202020204" pitchFamily="34" charset="0"/>
              <a:buChar char="•"/>
            </a:pPr>
            <a:r>
              <a:rPr lang="en-US" b="0" i="0" dirty="0">
                <a:solidFill>
                  <a:srgbClr val="333333"/>
                </a:solidFill>
                <a:effectLst/>
                <a:latin typeface="Segoe UI" panose="020B0502040204020203" pitchFamily="34" charset="0"/>
              </a:rPr>
              <a:t>Offers AI services such as Azure Semantic Search that can be easily integrated into intelligent applications. OpenAI services, being part of Azure AI services, leverage this to deliver advanced language models.</a:t>
            </a:r>
          </a:p>
          <a:p>
            <a:pPr algn="l">
              <a:buFont typeface="Arial" panose="020B0604020202020204" pitchFamily="34" charset="0"/>
              <a:buChar char="•"/>
            </a:pPr>
            <a:r>
              <a:rPr lang="en-US" b="1" i="0" dirty="0">
                <a:solidFill>
                  <a:srgbClr val="333333"/>
                </a:solidFill>
                <a:effectLst/>
                <a:latin typeface="Segoe UI" panose="020B0502040204020203" pitchFamily="34" charset="0"/>
              </a:rPr>
              <a:t>Azure Managed Identities</a:t>
            </a:r>
            <a:endParaRPr lang="en-US" b="0" i="0" dirty="0">
              <a:solidFill>
                <a:srgbClr val="333333"/>
              </a:solidFill>
              <a:effectLst/>
              <a:latin typeface="Segoe UI" panose="020B0502040204020203" pitchFamily="34" charset="0"/>
            </a:endParaRPr>
          </a:p>
          <a:p>
            <a:pPr marL="1521859" lvl="1" indent="-585330">
              <a:buFont typeface="Arial" panose="020B0604020202020204" pitchFamily="34" charset="0"/>
              <a:buChar char="•"/>
            </a:pPr>
            <a:r>
              <a:rPr lang="en-US" b="0" i="0" dirty="0">
                <a:solidFill>
                  <a:srgbClr val="333333"/>
                </a:solidFill>
                <a:effectLst/>
                <a:latin typeface="Segoe UI" panose="020B0502040204020203" pitchFamily="34" charset="0"/>
              </a:rPr>
              <a:t>Provides an identity for applications to use when connecting to resources. In the Landing Zone, it allows OpenAI applications to authenticate to any Azure service that supports Azure Active Directory authentication.</a:t>
            </a:r>
          </a:p>
          <a:p>
            <a:pPr marL="1521859" lvl="1" indent="-585330">
              <a:buFont typeface="Arial" panose="020B0604020202020204" pitchFamily="34" charset="0"/>
              <a:buChar char="•"/>
            </a:pPr>
            <a:r>
              <a:rPr lang="en-US" b="0" i="0" dirty="0">
                <a:solidFill>
                  <a:srgbClr val="333333"/>
                </a:solidFill>
                <a:effectLst/>
                <a:latin typeface="Segoe UI" panose="020B0502040204020203" pitchFamily="34" charset="0"/>
              </a:rPr>
              <a:t>OpenAI supports Azure Active Directory (Azure AD) authentication with </a:t>
            </a:r>
            <a:r>
              <a:rPr lang="en-US" b="0" i="0" dirty="0">
                <a:solidFill>
                  <a:srgbClr val="333333"/>
                </a:solidFill>
                <a:effectLst/>
                <a:latin typeface="Segoe UI" panose="020B0502040204020203" pitchFamily="34" charset="0"/>
                <a:hlinkClick r:id="rId4"/>
              </a:rPr>
              <a:t>managed identities for Azure resources</a:t>
            </a:r>
            <a:r>
              <a:rPr lang="en-US" b="0" i="0" dirty="0">
                <a:solidFill>
                  <a:srgbClr val="333333"/>
                </a:solidFill>
                <a:effectLst/>
                <a:latin typeface="Segoe UI" panose="020B0502040204020203" pitchFamily="34" charset="0"/>
              </a:rPr>
              <a:t>. Managed identities for Azure resources can authorize access to Azure AI services resources using Azure AD credentials from applications running in Azure virtual machines (VMs), function apps, virtual machine scale sets, and other services. By using managed identities for Azure resources together with Entra ID authentication, you can avoid storing credentials with your applications that run in the cloud.</a:t>
            </a:r>
          </a:p>
          <a:p>
            <a:pPr algn="l">
              <a:buFont typeface="Arial" panose="020B0604020202020204" pitchFamily="34" charset="0"/>
              <a:buChar char="•"/>
            </a:pPr>
            <a:r>
              <a:rPr lang="en-US" b="1" i="0" dirty="0">
                <a:solidFill>
                  <a:srgbClr val="333333"/>
                </a:solidFill>
                <a:effectLst/>
                <a:latin typeface="Segoe UI" panose="020B0502040204020203" pitchFamily="34" charset="0"/>
              </a:rPr>
              <a:t>Azure Application Gateway</a:t>
            </a:r>
            <a:endParaRPr lang="en-US" b="0" i="0" dirty="0">
              <a:solidFill>
                <a:srgbClr val="333333"/>
              </a:solidFill>
              <a:effectLst/>
              <a:latin typeface="Segoe UI" panose="020B0502040204020203" pitchFamily="34" charset="0"/>
            </a:endParaRPr>
          </a:p>
          <a:p>
            <a:pPr marL="1521859" lvl="1" indent="-585330">
              <a:buFont typeface="Arial" panose="020B0604020202020204" pitchFamily="34" charset="0"/>
              <a:buChar char="•"/>
            </a:pPr>
            <a:r>
              <a:rPr lang="en-US" b="0" i="0" dirty="0">
                <a:solidFill>
                  <a:srgbClr val="333333"/>
                </a:solidFill>
                <a:effectLst/>
                <a:latin typeface="Segoe UI" panose="020B0502040204020203" pitchFamily="34" charset="0"/>
              </a:rPr>
              <a:t>An Application Gateway can function as a Web Application Firewall (WAF) providing protection against common web-based attacks. The WAF is configured with a custom set of rules that match the requirements of your OpenAI </a:t>
            </a:r>
            <a:r>
              <a:rPr lang="en-US" b="0" i="0" dirty="0" err="1">
                <a:solidFill>
                  <a:srgbClr val="333333"/>
                </a:solidFill>
                <a:effectLst/>
                <a:latin typeface="Segoe UI" panose="020B0502040204020203" pitchFamily="34" charset="0"/>
              </a:rPr>
              <a:t>Applicartion</a:t>
            </a:r>
            <a:r>
              <a:rPr lang="en-US" b="0" i="0" dirty="0">
                <a:solidFill>
                  <a:srgbClr val="333333"/>
                </a:solidFill>
                <a:effectLst/>
                <a:latin typeface="Segoe UI" panose="020B0502040204020203" pitchFamily="34" charset="0"/>
              </a:rPr>
              <a:t> to ensure only authorized access.</a:t>
            </a:r>
          </a:p>
          <a:p>
            <a:pPr algn="l">
              <a:buFont typeface="Arial" panose="020B0604020202020204" pitchFamily="34" charset="0"/>
              <a:buChar char="•"/>
            </a:pPr>
            <a:r>
              <a:rPr lang="en-US" b="1" i="0" dirty="0">
                <a:solidFill>
                  <a:srgbClr val="333333"/>
                </a:solidFill>
                <a:effectLst/>
                <a:latin typeface="Segoe UI" panose="020B0502040204020203" pitchFamily="34" charset="0"/>
              </a:rPr>
              <a:t>Azure Private DNS Zones</a:t>
            </a:r>
            <a:endParaRPr lang="en-US" b="0" i="0" dirty="0">
              <a:solidFill>
                <a:srgbClr val="333333"/>
              </a:solidFill>
              <a:effectLst/>
              <a:latin typeface="Segoe UI" panose="020B0502040204020203" pitchFamily="34" charset="0"/>
            </a:endParaRPr>
          </a:p>
          <a:p>
            <a:pPr marL="1521859" lvl="1" indent="-585330">
              <a:buFont typeface="Arial" panose="020B0604020202020204" pitchFamily="34" charset="0"/>
              <a:buChar char="•"/>
            </a:pPr>
            <a:r>
              <a:rPr lang="en-US" b="0" i="0" dirty="0">
                <a:solidFill>
                  <a:srgbClr val="333333"/>
                </a:solidFill>
                <a:effectLst/>
                <a:latin typeface="Segoe UI" panose="020B0502040204020203" pitchFamily="34" charset="0"/>
              </a:rPr>
              <a:t>This service provides name resolution for VMs within a </a:t>
            </a:r>
            <a:r>
              <a:rPr lang="en-US" b="0" i="0" dirty="0" err="1">
                <a:solidFill>
                  <a:srgbClr val="333333"/>
                </a:solidFill>
                <a:effectLst/>
                <a:latin typeface="Segoe UI" panose="020B0502040204020203" pitchFamily="34" charset="0"/>
              </a:rPr>
              <a:t>VNet</a:t>
            </a:r>
            <a:r>
              <a:rPr lang="en-US" b="0" i="0" dirty="0">
                <a:solidFill>
                  <a:srgbClr val="333333"/>
                </a:solidFill>
                <a:effectLst/>
                <a:latin typeface="Segoe UI" panose="020B0502040204020203" pitchFamily="34" charset="0"/>
              </a:rPr>
              <a:t> and between </a:t>
            </a:r>
            <a:r>
              <a:rPr lang="en-US" b="0" i="0" dirty="0" err="1">
                <a:solidFill>
                  <a:srgbClr val="333333"/>
                </a:solidFill>
                <a:effectLst/>
                <a:latin typeface="Segoe UI" panose="020B0502040204020203" pitchFamily="34" charset="0"/>
              </a:rPr>
              <a:t>VNets</a:t>
            </a:r>
            <a:r>
              <a:rPr lang="en-US" b="0" i="0" dirty="0">
                <a:solidFill>
                  <a:srgbClr val="333333"/>
                </a:solidFill>
                <a:effectLst/>
                <a:latin typeface="Segoe UI" panose="020B0502040204020203" pitchFamily="34" charset="0"/>
              </a:rPr>
              <a:t>. This is important for efficient communication between services in Azure.</a:t>
            </a:r>
          </a:p>
          <a:p>
            <a:pPr algn="l">
              <a:buFont typeface="Arial" panose="020B0604020202020204" pitchFamily="34" charset="0"/>
              <a:buChar char="•"/>
            </a:pPr>
            <a:r>
              <a:rPr lang="en-US" b="1" i="0" dirty="0">
                <a:solidFill>
                  <a:srgbClr val="333333"/>
                </a:solidFill>
                <a:effectLst/>
                <a:latin typeface="Segoe UI" panose="020B0502040204020203" pitchFamily="34" charset="0"/>
              </a:rPr>
              <a:t>Azure Private DNS Resolver</a:t>
            </a:r>
            <a:endParaRPr lang="en-US" b="0" i="0" dirty="0">
              <a:solidFill>
                <a:srgbClr val="333333"/>
              </a:solidFill>
              <a:effectLst/>
              <a:latin typeface="Segoe UI" panose="020B0502040204020203" pitchFamily="34" charset="0"/>
            </a:endParaRPr>
          </a:p>
          <a:p>
            <a:pPr marL="1521859" lvl="1" indent="-585330">
              <a:buFont typeface="Arial" panose="020B0604020202020204" pitchFamily="34" charset="0"/>
              <a:buChar char="•"/>
            </a:pPr>
            <a:r>
              <a:rPr lang="en-US" b="0" i="0" dirty="0">
                <a:solidFill>
                  <a:srgbClr val="333333"/>
                </a:solidFill>
                <a:effectLst/>
                <a:latin typeface="Segoe UI" panose="020B0502040204020203" pitchFamily="34" charset="0"/>
              </a:rPr>
              <a:t>In combination with Private DNS Zones, the Azure Private DNS Resolver helps ensure that name resolution for resources in your virtual network is secure and private. This service forwards DNS queries for specific domains to your own DNS servers, enhancing control over DNS results.</a:t>
            </a:r>
          </a:p>
          <a:p>
            <a:pPr defTabSz="1873057">
              <a:defRPr/>
            </a:pPr>
            <a:endParaRPr lang="en-US" sz="2500" dirty="0">
              <a:solidFill>
                <a:srgbClr val="0078D4"/>
              </a:solidFill>
              <a:latin typeface="Segoe UI Semibold"/>
              <a:cs typeface="Segoe UI Semibold"/>
            </a:endParaRPr>
          </a:p>
          <a:p>
            <a:pPr defTabSz="1873057">
              <a:defRPr/>
            </a:pPr>
            <a:endParaRPr lang="en-US" dirty="0"/>
          </a:p>
          <a:p>
            <a:endParaRPr lang="en-US" dirty="0"/>
          </a:p>
        </p:txBody>
      </p:sp>
    </p:spTree>
    <p:extLst>
      <p:ext uri="{BB962C8B-B14F-4D97-AF65-F5344CB8AC3E}">
        <p14:creationId xmlns:p14="http://schemas.microsoft.com/office/powerpoint/2010/main" val="1641801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2500" dirty="0">
                <a:latin typeface="Segoe "/>
              </a:rPr>
              <a:t>&lt;</a:t>
            </a:r>
            <a:r>
              <a:rPr lang="en-US" sz="2500" b="1" dirty="0">
                <a:latin typeface="Segoe "/>
              </a:rPr>
              <a:t>Key point</a:t>
            </a:r>
            <a:r>
              <a:rPr lang="en-US" sz="2500" dirty="0">
                <a:latin typeface="Segoe "/>
              </a:rPr>
              <a:t>&gt;: </a:t>
            </a:r>
            <a:r>
              <a:rPr lang="en-US" sz="2500" i="1" dirty="0">
                <a:latin typeface="Segoe "/>
              </a:rPr>
              <a:t>Well-Architected </a:t>
            </a:r>
            <a:r>
              <a:rPr lang="en-US" sz="2500" dirty="0">
                <a:latin typeface="Segoe "/>
              </a:rPr>
              <a:t>at Microsoft means </a:t>
            </a:r>
            <a:r>
              <a:rPr lang="en-US" sz="2500" spc="-102" dirty="0">
                <a:solidFill>
                  <a:srgbClr val="50E6FF"/>
                </a:solidFill>
                <a:latin typeface="Segoe UI Semibold"/>
              </a:rPr>
              <a:t>achieving your business objectives with an </a:t>
            </a:r>
            <a:r>
              <a:rPr lang="en-US" sz="2500" b="1" spc="-102" dirty="0">
                <a:solidFill>
                  <a:srgbClr val="50E6FF"/>
                </a:solidFill>
                <a:latin typeface="Segoe UI Semibold"/>
              </a:rPr>
              <a:t>ecosystem </a:t>
            </a:r>
            <a:r>
              <a:rPr lang="en-US" sz="2500" spc="-102" dirty="0">
                <a:solidFill>
                  <a:srgbClr val="50E6FF"/>
                </a:solidFill>
                <a:latin typeface="Segoe UI Semibold"/>
              </a:rPr>
              <a:t>of best practices, assessments, and technical guidance that includes….</a:t>
            </a:r>
            <a:endParaRPr lang="en-US" sz="2500" dirty="0">
              <a:latin typeface="Segoe "/>
            </a:endParaRPr>
          </a:p>
          <a:p>
            <a:pPr rtl="0" fontAlgn="base"/>
            <a:endParaRPr lang="en-US" sz="2500" dirty="0">
              <a:latin typeface="Segoe "/>
            </a:endParaRPr>
          </a:p>
          <a:p>
            <a:pPr defTabSz="1873057" fontAlgn="base">
              <a:defRPr/>
            </a:pPr>
            <a:r>
              <a:rPr lang="en-US" sz="2500" b="1" dirty="0">
                <a:latin typeface="Segoe "/>
              </a:rPr>
              <a:t>&lt;Talking Points&gt;</a:t>
            </a:r>
          </a:p>
          <a:p>
            <a:pPr marL="351198" indent="-351198" defTabSz="1873057" fontAlgn="base">
              <a:buFont typeface="Wingdings" panose="05000000000000000000" pitchFamily="2" charset="2"/>
              <a:buChar char="§"/>
              <a:defRPr/>
            </a:pPr>
            <a:r>
              <a:rPr lang="en-US" sz="2500" b="1" dirty="0">
                <a:latin typeface="Segoe "/>
              </a:rPr>
              <a:t>Azure Well-Architected Framework </a:t>
            </a:r>
            <a:r>
              <a:rPr lang="en-US" sz="2500" dirty="0">
                <a:latin typeface="Segoe "/>
              </a:rPr>
              <a:t>which enables you to </a:t>
            </a:r>
            <a:r>
              <a:rPr lang="en-US" dirty="0">
                <a:latin typeface="Segoe "/>
              </a:rPr>
              <a:t>a</a:t>
            </a:r>
            <a:r>
              <a:rPr lang="en-US" spc="-102" dirty="0">
                <a:solidFill>
                  <a:srgbClr val="50E6FF"/>
                </a:solidFill>
                <a:latin typeface="Segoe UI Semibold"/>
              </a:rPr>
              <a:t>chieve</a:t>
            </a:r>
            <a:r>
              <a:rPr lang="en-US" sz="2500" spc="-102" dirty="0">
                <a:solidFill>
                  <a:srgbClr val="50E6FF"/>
                </a:solidFill>
                <a:latin typeface="Segoe UI Semibold"/>
              </a:rPr>
              <a:t> your business objectives, operationalizing </a:t>
            </a:r>
            <a:r>
              <a:rPr lang="en-US" sz="2500" b="1" spc="-102" dirty="0">
                <a:solidFill>
                  <a:srgbClr val="50E6FF"/>
                </a:solidFill>
                <a:latin typeface="Segoe UI Semibold"/>
              </a:rPr>
              <a:t>how</a:t>
            </a:r>
            <a:r>
              <a:rPr lang="en-US" sz="2500" spc="-102" dirty="0">
                <a:solidFill>
                  <a:srgbClr val="50E6FF"/>
                </a:solidFill>
                <a:latin typeface="Segoe UI Semibold"/>
              </a:rPr>
              <a:t> to design, build, and optimize cloud solutions.</a:t>
            </a:r>
            <a:endParaRPr lang="en-US" sz="2500" spc="-102" dirty="0">
              <a:solidFill>
                <a:srgbClr val="50E6FF"/>
              </a:solidFill>
              <a:latin typeface="Segoe UI Semibold"/>
              <a:cs typeface="Segoe UI Semibold"/>
            </a:endParaRPr>
          </a:p>
          <a:p>
            <a:pPr marL="351198" indent="-351198">
              <a:buFont typeface="Wingdings" panose="05000000000000000000" pitchFamily="2" charset="2"/>
              <a:buChar char="§"/>
              <a:defRPr/>
            </a:pPr>
            <a:r>
              <a:rPr lang="en-US" sz="2500" b="1" dirty="0">
                <a:latin typeface="Segoe "/>
              </a:rPr>
              <a:t>Microsoft Azure Well-Architected Review </a:t>
            </a:r>
            <a:r>
              <a:rPr lang="en-US" sz="2500" dirty="0">
                <a:latin typeface="Segoe "/>
              </a:rPr>
              <a:t>provides and evaluates workloads with gap analysis. It identifies areas to focus your optimization efforts.</a:t>
            </a:r>
          </a:p>
          <a:p>
            <a:pPr marL="351198" indent="-351198" fontAlgn="base">
              <a:buFont typeface="Wingdings" panose="05000000000000000000" pitchFamily="2" charset="2"/>
              <a:buChar char="§"/>
            </a:pPr>
            <a:r>
              <a:rPr lang="en-US" sz="2500" b="1" dirty="0">
                <a:latin typeface="Segoe "/>
              </a:rPr>
              <a:t>Reference Architectures </a:t>
            </a:r>
            <a:r>
              <a:rPr lang="en-US" sz="2500" dirty="0">
                <a:latin typeface="Segoe "/>
              </a:rPr>
              <a:t>help you build and deploy any workload to scale to meet your business needs.</a:t>
            </a:r>
          </a:p>
          <a:p>
            <a:pPr marL="351198" indent="-351198" fontAlgn="base">
              <a:buFont typeface="Wingdings" panose="05000000000000000000" pitchFamily="2" charset="2"/>
              <a:buChar char="§"/>
            </a:pPr>
            <a:r>
              <a:rPr lang="en-US" sz="2500" b="1" dirty="0">
                <a:latin typeface="Segoe "/>
              </a:rPr>
              <a:t>Design principles </a:t>
            </a:r>
            <a:r>
              <a:rPr lang="en-US" sz="2500" dirty="0"/>
              <a:t>are based on proven practices and design patterns from successful customer and partner deployments.</a:t>
            </a:r>
            <a:endParaRPr lang="en-US" sz="2500" dirty="0">
              <a:latin typeface="Segoe "/>
            </a:endParaRPr>
          </a:p>
          <a:p>
            <a:pPr marL="351198" indent="-351198" fontAlgn="base">
              <a:buFont typeface="Wingdings" panose="05000000000000000000" pitchFamily="2" charset="2"/>
              <a:buChar char="§"/>
            </a:pPr>
            <a:r>
              <a:rPr lang="en-US" sz="2500" b="1" dirty="0">
                <a:latin typeface="Segoe "/>
              </a:rPr>
              <a:t>Microsoft Partner &amp; Service Offers </a:t>
            </a:r>
            <a:r>
              <a:rPr lang="en-US" sz="2500" dirty="0">
                <a:latin typeface="Segoe "/>
              </a:rPr>
              <a:t>support to help you build effective cloud solutions.</a:t>
            </a:r>
          </a:p>
          <a:p>
            <a:pPr marL="351198" indent="-351198" fontAlgn="base">
              <a:buFont typeface="Wingdings" panose="05000000000000000000" pitchFamily="2" charset="2"/>
              <a:buChar char="§"/>
            </a:pPr>
            <a:endParaRPr lang="en-US" sz="2500" dirty="0">
              <a:latin typeface="Segoe "/>
            </a:endParaRPr>
          </a:p>
          <a:p>
            <a:pPr rtl="0" fontAlgn="base"/>
            <a:r>
              <a:rPr lang="en-US" sz="2500" dirty="0">
                <a:latin typeface="Segoe "/>
              </a:rPr>
              <a:t>&lt;</a:t>
            </a:r>
            <a:r>
              <a:rPr lang="en-US" sz="2500" b="1" dirty="0">
                <a:latin typeface="Segoe "/>
              </a:rPr>
              <a:t>Transition</a:t>
            </a:r>
            <a:r>
              <a:rPr lang="en-US" sz="2500" dirty="0">
                <a:latin typeface="Segoe "/>
              </a:rPr>
              <a:t>&gt;: Now you have some idea about the foundational ideas of what Microsoft Azure Well-Architected means, let’s dive into the framework itself…</a:t>
            </a:r>
            <a:endParaRPr lang="en-US" b="1" dirty="0"/>
          </a:p>
          <a:p>
            <a:endParaRPr lang="en-US" dirty="0"/>
          </a:p>
        </p:txBody>
      </p:sp>
    </p:spTree>
    <p:extLst>
      <p:ext uri="{BB962C8B-B14F-4D97-AF65-F5344CB8AC3E}">
        <p14:creationId xmlns:p14="http://schemas.microsoft.com/office/powerpoint/2010/main" val="1579994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We’d like to conduct an engagement to help you manage and optimize your Azure costs and become more efficient with your Azure footprint. Cost optimization is now, more important than ever.</a:t>
            </a:r>
          </a:p>
          <a:p>
            <a:endParaRPr lang="en-US" sz="1800" dirty="0"/>
          </a:p>
          <a:p>
            <a:r>
              <a:rPr lang="en-US" sz="1800" dirty="0"/>
              <a:t>The purpose of this engagement is to help answer key questions we hear frequently from customers like you:</a:t>
            </a:r>
          </a:p>
          <a:p>
            <a:pPr marL="351198" indent="-351198">
              <a:buFont typeface="Arial" panose="020B0604020202020204" pitchFamily="34" charset="0"/>
              <a:buChar char="•"/>
            </a:pPr>
            <a:r>
              <a:rPr lang="en-US" sz="1800" dirty="0"/>
              <a:t>Why is my bill so high?</a:t>
            </a:r>
          </a:p>
          <a:p>
            <a:pPr marL="351198" indent="-351198">
              <a:buFont typeface="Arial" panose="020B0604020202020204" pitchFamily="34" charset="0"/>
              <a:buChar char="•"/>
            </a:pPr>
            <a:r>
              <a:rPr lang="en-US" sz="1800" dirty="0"/>
              <a:t>Where am I spending the most?</a:t>
            </a:r>
          </a:p>
          <a:p>
            <a:pPr marL="351198" indent="-351198">
              <a:buFont typeface="Arial" panose="020B0604020202020204" pitchFamily="34" charset="0"/>
              <a:buChar char="•"/>
            </a:pPr>
            <a:r>
              <a:rPr lang="en-US" sz="1800" dirty="0"/>
              <a:t>I was told the cloud was going to be cheaper, what happened?</a:t>
            </a:r>
          </a:p>
          <a:p>
            <a:pPr marL="351198" indent="-351198">
              <a:buFont typeface="Arial" panose="020B0604020202020204" pitchFamily="34" charset="0"/>
              <a:buChar char="•"/>
            </a:pPr>
            <a:r>
              <a:rPr lang="en-US" sz="1800" dirty="0"/>
              <a:t>Can I move to PaaS or modernize to reduce costs?</a:t>
            </a:r>
          </a:p>
          <a:p>
            <a:pPr marL="351198" indent="-351198">
              <a:buFont typeface="Arial" panose="020B0604020202020204" pitchFamily="34" charset="0"/>
              <a:buChar char="•"/>
            </a:pPr>
            <a:r>
              <a:rPr lang="en-US" sz="1800" dirty="0"/>
              <a:t>How do I get my organization to think differently so “cost awareness” is part of their DNA?</a:t>
            </a:r>
          </a:p>
          <a:p>
            <a:pPr marL="351198" indent="-351198">
              <a:buFont typeface="Arial" panose="020B0604020202020204" pitchFamily="34" charset="0"/>
              <a:buChar char="•"/>
            </a:pPr>
            <a:r>
              <a:rPr lang="en-US" sz="1800" dirty="0"/>
              <a:t>How do I provide visibility to my business units on their spending?</a:t>
            </a:r>
          </a:p>
          <a:p>
            <a:pPr marL="351198" indent="-351198">
              <a:buFont typeface="Arial" panose="020B0604020202020204" pitchFamily="34" charset="0"/>
              <a:buChar char="•"/>
            </a:pPr>
            <a:endParaRPr lang="en-US" sz="1800" dirty="0"/>
          </a:p>
          <a:p>
            <a:r>
              <a:rPr lang="en-US" sz="1800" dirty="0"/>
              <a:t>The goal is to help you become more efficient so you can be more successful in the cloud and ultimately choose the cloud for more of your workloads. The three buckets of areas on the screen are where we’ll focus. First, understanding your costs. Then cost optimizing your workloads. And finally, putting practices in place to control your costs going forward. Here are some of the tactical things we’ll end up doing together, if you agree to proceed with us:</a:t>
            </a:r>
          </a:p>
          <a:p>
            <a:pPr marL="787471" lvl="1" indent="-351198">
              <a:buFont typeface="Arial" panose="020B0604020202020204" pitchFamily="34" charset="0"/>
              <a:buChar char="•"/>
            </a:pPr>
            <a:r>
              <a:rPr lang="en-US" sz="1800" dirty="0"/>
              <a:t>Right sizing your environment</a:t>
            </a:r>
          </a:p>
          <a:p>
            <a:pPr marL="787471" lvl="1" indent="-351198">
              <a:buFont typeface="Arial" panose="020B0604020202020204" pitchFamily="34" charset="0"/>
              <a:buChar char="•"/>
            </a:pPr>
            <a:r>
              <a:rPr lang="en-US" sz="1800" dirty="0"/>
              <a:t>Identifying unused/”orphaned” resources</a:t>
            </a:r>
          </a:p>
          <a:p>
            <a:pPr marL="787471" lvl="1" indent="-351198">
              <a:buFont typeface="Arial" panose="020B0604020202020204" pitchFamily="34" charset="0"/>
              <a:buChar char="•"/>
            </a:pPr>
            <a:r>
              <a:rPr lang="en-US" sz="1800" dirty="0"/>
              <a:t>Getting more density with your compute</a:t>
            </a:r>
          </a:p>
          <a:p>
            <a:pPr marL="787471" lvl="1" indent="-351198">
              <a:buFont typeface="Arial" panose="020B0604020202020204" pitchFamily="34" charset="0"/>
              <a:buChar char="•"/>
            </a:pPr>
            <a:r>
              <a:rPr lang="en-US" sz="1800" dirty="0"/>
              <a:t>Identifying Reservation, Hybrid Benefit, and Spot VM opportunities</a:t>
            </a:r>
          </a:p>
          <a:p>
            <a:pPr marL="787471" lvl="1" indent="-351198">
              <a:buFont typeface="Arial" panose="020B0604020202020204" pitchFamily="34" charset="0"/>
              <a:buChar char="•"/>
            </a:pPr>
            <a:r>
              <a:rPr lang="en-US" sz="1800" dirty="0"/>
              <a:t>Identifying workloads that can move up the Azure stack (PaaS and SaaS)</a:t>
            </a:r>
            <a:endParaRPr lang="en-US" dirty="0"/>
          </a:p>
          <a:p>
            <a:endParaRPr lang="en-US" dirty="0"/>
          </a:p>
          <a:p>
            <a:endParaRPr lang="en-US" dirty="0"/>
          </a:p>
          <a:p>
            <a:pPr defTabSz="1872989">
              <a:lnSpc>
                <a:spcPct val="90000"/>
              </a:lnSpc>
              <a:spcAft>
                <a:spcPts val="682"/>
              </a:spcAft>
              <a:defRPr/>
            </a:pPr>
            <a:r>
              <a:rPr lang="en-US" sz="2500" dirty="0">
                <a:latin typeface="Segoe UI Light"/>
                <a:cs typeface="Segoe UI Light"/>
              </a:rPr>
              <a:t>• </a:t>
            </a:r>
            <a:r>
              <a:rPr lang="en-US" sz="2500" u="sng" dirty="0">
                <a:latin typeface="Segoe UI Light"/>
                <a:cs typeface="Segoe UI Light"/>
              </a:rPr>
              <a:t>Agile and Accurate Processes:</a:t>
            </a:r>
            <a:r>
              <a:rPr lang="en-US" sz="2500" dirty="0">
                <a:latin typeface="Segoe UI Light"/>
                <a:cs typeface="Segoe UI Light"/>
              </a:rPr>
              <a:t> Build, deploy and maintain workloads with DevOps mindset and procedures, to integrate all parts of the development process and reduce dependency from manual workloads.</a:t>
            </a:r>
          </a:p>
          <a:p>
            <a:pPr defTabSz="1872989">
              <a:lnSpc>
                <a:spcPct val="90000"/>
              </a:lnSpc>
              <a:spcAft>
                <a:spcPts val="682"/>
              </a:spcAft>
              <a:defRPr/>
            </a:pPr>
            <a:r>
              <a:rPr lang="en-US" sz="2500" dirty="0">
                <a:latin typeface="Segoe UI Light"/>
                <a:cs typeface="Segoe UI Light"/>
              </a:rPr>
              <a:t>• </a:t>
            </a:r>
            <a:r>
              <a:rPr lang="en-US" sz="2500" u="sng" dirty="0">
                <a:latin typeface="Segoe UI Light"/>
                <a:cs typeface="Segoe UI Light"/>
              </a:rPr>
              <a:t>Focused and assertive application monitoring:</a:t>
            </a:r>
            <a:r>
              <a:rPr lang="en-US" sz="2500" dirty="0">
                <a:latin typeface="Segoe UI Light"/>
                <a:cs typeface="Segoe UI Light"/>
              </a:rPr>
              <a:t> Have visibility of fundamental infrastructure and deep application data to ensure appropriate management of the workload environment.</a:t>
            </a:r>
          </a:p>
          <a:p>
            <a:pPr defTabSz="1872989">
              <a:lnSpc>
                <a:spcPct val="90000"/>
              </a:lnSpc>
              <a:spcAft>
                <a:spcPts val="682"/>
              </a:spcAft>
              <a:defRPr/>
            </a:pPr>
            <a:r>
              <a:rPr lang="en-US" sz="2500" dirty="0">
                <a:latin typeface="Segoe UI Light"/>
                <a:cs typeface="Segoe UI Light"/>
              </a:rPr>
              <a:t>•</a:t>
            </a:r>
            <a:r>
              <a:rPr lang="en-US" sz="2500" u="sng" dirty="0">
                <a:latin typeface="Segoe UI Light"/>
                <a:cs typeface="Segoe UI Light"/>
              </a:rPr>
              <a:t> Continuous Improvement: </a:t>
            </a:r>
            <a:r>
              <a:rPr lang="en-US" sz="2500" dirty="0">
                <a:latin typeface="Segoe UI Light"/>
                <a:cs typeface="Segoe UI Light"/>
              </a:rPr>
              <a:t>Create and improve workloads with structured testing to mitigate risks and improve environment consistency between development and production stages.</a:t>
            </a:r>
          </a:p>
          <a:p>
            <a:endParaRPr lang="en-US" dirty="0"/>
          </a:p>
        </p:txBody>
      </p:sp>
      <p:sp>
        <p:nvSpPr>
          <p:cNvPr id="4" name="Header Placeholder 3"/>
          <p:cNvSpPr>
            <a:spLocks noGrp="1"/>
          </p:cNvSpPr>
          <p:nvPr>
            <p:ph type="hdr" sz="quarter" idx="10"/>
          </p:nvPr>
        </p:nvSpPr>
        <p:spPr/>
        <p:txBody>
          <a:bodyPr/>
          <a:lstStyle/>
          <a:p>
            <a:pPr defTabSz="1910629">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1170661" defTabSz="1872440"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910629">
              <a:defRPr/>
            </a:pPr>
            <a:fld id="{FBA5C779-C7A8-4D8F-8CF3-533D36856DB4}" type="datetime8">
              <a:rPr lang="en-US">
                <a:solidFill>
                  <a:prstClr val="black"/>
                </a:solidFill>
                <a:latin typeface="Segoe UI" pitchFamily="34" charset="0"/>
              </a:rPr>
              <a:pPr defTabSz="1910629">
                <a:defRPr/>
              </a:pPr>
              <a:t>3/17/2025 8:32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910629">
              <a:defRPr/>
            </a:pPr>
            <a:fld id="{B4008EB6-D09E-4580-8CD6-DDB14511944F}" type="slidenum">
              <a:rPr lang="en-US">
                <a:solidFill>
                  <a:prstClr val="black"/>
                </a:solidFill>
                <a:latin typeface="Segoe UI" pitchFamily="34" charset="0"/>
              </a:rPr>
              <a:pPr defTabSz="1910629">
                <a:defRPr/>
              </a:pPr>
              <a:t>6</a:t>
            </a:fld>
            <a:endParaRPr lang="en-US">
              <a:solidFill>
                <a:prstClr val="black"/>
              </a:solidFill>
              <a:latin typeface="Segoe UI" pitchFamily="34" charset="0"/>
            </a:endParaRPr>
          </a:p>
        </p:txBody>
      </p:sp>
    </p:spTree>
    <p:extLst>
      <p:ext uri="{BB962C8B-B14F-4D97-AF65-F5344CB8AC3E}">
        <p14:creationId xmlns:p14="http://schemas.microsoft.com/office/powerpoint/2010/main" val="3893164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a:cs typeface="Calibri"/>
            </a:endParaRPr>
          </a:p>
        </p:txBody>
      </p:sp>
      <p:sp>
        <p:nvSpPr>
          <p:cNvPr id="4" name="Header Placeholder 3"/>
          <p:cNvSpPr>
            <a:spLocks noGrp="1"/>
          </p:cNvSpPr>
          <p:nvPr>
            <p:ph type="hdr" sz="quarter" idx="10"/>
          </p:nvPr>
        </p:nvSpPr>
        <p:spPr/>
        <p:txBody>
          <a:bodyPr/>
          <a:lstStyle/>
          <a:p>
            <a:pPr defTabSz="1910629">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1170661" defTabSz="1872440"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910629">
              <a:defRPr/>
            </a:pPr>
            <a:fld id="{FBA5C779-C7A8-4D8F-8CF3-533D36856DB4}" type="datetime8">
              <a:rPr lang="en-US">
                <a:solidFill>
                  <a:prstClr val="black"/>
                </a:solidFill>
                <a:latin typeface="Segoe UI" pitchFamily="34" charset="0"/>
              </a:rPr>
              <a:pPr defTabSz="1910629">
                <a:defRPr/>
              </a:pPr>
              <a:t>3/17/2025 8:32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910629">
              <a:defRPr/>
            </a:pPr>
            <a:fld id="{B4008EB6-D09E-4580-8CD6-DDB14511944F}" type="slidenum">
              <a:rPr lang="en-US">
                <a:solidFill>
                  <a:prstClr val="black"/>
                </a:solidFill>
                <a:latin typeface="Segoe UI" pitchFamily="34" charset="0"/>
              </a:rPr>
              <a:pPr defTabSz="1910629">
                <a:defRPr/>
              </a:pPr>
              <a:t>7</a:t>
            </a:fld>
            <a:endParaRPr lang="en-US">
              <a:solidFill>
                <a:prstClr val="black"/>
              </a:solidFill>
              <a:latin typeface="Segoe UI" pitchFamily="34" charset="0"/>
            </a:endParaRPr>
          </a:p>
        </p:txBody>
      </p:sp>
    </p:spTree>
    <p:extLst>
      <p:ext uri="{BB962C8B-B14F-4D97-AF65-F5344CB8AC3E}">
        <p14:creationId xmlns:p14="http://schemas.microsoft.com/office/powerpoint/2010/main" val="2538303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cs typeface="Calibri"/>
            </a:endParaRPr>
          </a:p>
        </p:txBody>
      </p:sp>
      <p:sp>
        <p:nvSpPr>
          <p:cNvPr id="4" name="Header Placeholder 3"/>
          <p:cNvSpPr>
            <a:spLocks noGrp="1"/>
          </p:cNvSpPr>
          <p:nvPr>
            <p:ph type="hdr" sz="quarter" idx="10"/>
          </p:nvPr>
        </p:nvSpPr>
        <p:spPr/>
        <p:txBody>
          <a:bodyPr/>
          <a:lstStyle/>
          <a:p>
            <a:pPr defTabSz="1910629">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1170661" defTabSz="1872440"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910629">
              <a:defRPr/>
            </a:pPr>
            <a:fld id="{FBA5C779-C7A8-4D8F-8CF3-533D36856DB4}" type="datetime8">
              <a:rPr lang="en-US">
                <a:solidFill>
                  <a:prstClr val="black"/>
                </a:solidFill>
                <a:latin typeface="Segoe UI" pitchFamily="34" charset="0"/>
              </a:rPr>
              <a:pPr defTabSz="1910629">
                <a:defRPr/>
              </a:pPr>
              <a:t>3/17/2025 8:32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910629">
              <a:defRPr/>
            </a:pPr>
            <a:fld id="{B4008EB6-D09E-4580-8CD6-DDB14511944F}" type="slidenum">
              <a:rPr lang="en-US">
                <a:solidFill>
                  <a:prstClr val="black"/>
                </a:solidFill>
                <a:latin typeface="Segoe UI" pitchFamily="34" charset="0"/>
              </a:rPr>
              <a:pPr defTabSz="1910629">
                <a:defRPr/>
              </a:pPr>
              <a:t>8</a:t>
            </a:fld>
            <a:endParaRPr lang="en-US">
              <a:solidFill>
                <a:prstClr val="black"/>
              </a:solidFill>
              <a:latin typeface="Segoe UI" pitchFamily="34" charset="0"/>
            </a:endParaRPr>
          </a:p>
        </p:txBody>
      </p:sp>
    </p:spTree>
    <p:extLst>
      <p:ext uri="{BB962C8B-B14F-4D97-AF65-F5344CB8AC3E}">
        <p14:creationId xmlns:p14="http://schemas.microsoft.com/office/powerpoint/2010/main" val="2667754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F7461-33EB-E5B0-5D14-E8EC1B2290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AF3FA5-0F10-E828-C7BC-D55ADCDB8B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4FB12B-5618-A83D-3658-B5FFADE445C6}"/>
              </a:ext>
            </a:extLst>
          </p:cNvPr>
          <p:cNvSpPr>
            <a:spLocks noGrp="1"/>
          </p:cNvSpPr>
          <p:nvPr>
            <p:ph type="body" idx="1"/>
          </p:nvPr>
        </p:nvSpPr>
        <p:spPr/>
        <p:txBody>
          <a:bodyPr/>
          <a:lstStyle/>
          <a:p>
            <a:pPr defTabSz="1873057">
              <a:defRPr/>
            </a:pPr>
            <a:r>
              <a:rPr lang="en-US" sz="2500" dirty="0">
                <a:latin typeface="Segoe "/>
              </a:rPr>
              <a:t>&lt;</a:t>
            </a:r>
            <a:r>
              <a:rPr lang="en-US" sz="2500" b="1" dirty="0">
                <a:latin typeface="Segoe "/>
              </a:rPr>
              <a:t>Key point</a:t>
            </a:r>
            <a:r>
              <a:rPr lang="en-US" sz="2500" dirty="0">
                <a:latin typeface="Segoe "/>
              </a:rPr>
              <a:t>&gt;: </a:t>
            </a:r>
            <a:r>
              <a:rPr lang="en-US" sz="2500" dirty="0">
                <a:solidFill>
                  <a:srgbClr val="0078D4"/>
                </a:solidFill>
                <a:latin typeface="Segoe UI Semibold"/>
                <a:cs typeface="Segoe UI Semibold"/>
              </a:rPr>
              <a:t>AI Landing Zones can be complex</a:t>
            </a:r>
          </a:p>
          <a:p>
            <a:pPr defTabSz="1873057">
              <a:defRPr/>
            </a:pPr>
            <a:endParaRPr lang="en-US" sz="2500" dirty="0">
              <a:solidFill>
                <a:srgbClr val="0078D4"/>
              </a:solidFill>
              <a:latin typeface="Segoe UI Semibold"/>
              <a:cs typeface="Segoe UI Semibold"/>
            </a:endParaRPr>
          </a:p>
          <a:p>
            <a:pPr defTabSz="1873057">
              <a:defRPr/>
            </a:pPr>
            <a:r>
              <a:rPr lang="en-US" dirty="0">
                <a:hlinkClick r:id="rId3"/>
              </a:rPr>
              <a:t>Availability Zone Resiliency on Ecommerce Reference Application | Microsoft Community Hub</a:t>
            </a:r>
            <a:endParaRPr lang="en-US" sz="2500" dirty="0">
              <a:solidFill>
                <a:srgbClr val="0078D4"/>
              </a:solidFill>
              <a:latin typeface="Segoe UI Semibold"/>
              <a:cs typeface="Segoe UI Semibold"/>
            </a:endParaRPr>
          </a:p>
          <a:p>
            <a:pPr defTabSz="1873057">
              <a:defRPr/>
            </a:pPr>
            <a:endParaRPr lang="en-US" b="0" i="0" dirty="0">
              <a:solidFill>
                <a:srgbClr val="333333"/>
              </a:solidFill>
              <a:effectLst/>
              <a:latin typeface="Segoe UI" panose="020B0502040204020203" pitchFamily="34" charset="0"/>
            </a:endParaRPr>
          </a:p>
          <a:p>
            <a:pPr algn="l"/>
            <a:r>
              <a:rPr lang="en-US" b="0" i="0" dirty="0">
                <a:solidFill>
                  <a:srgbClr val="333333"/>
                </a:solidFill>
                <a:effectLst/>
                <a:latin typeface="Segoe UI" panose="020B0502040204020203" pitchFamily="34" charset="0"/>
              </a:rPr>
              <a:t>The Resilient Ecommerce Reference Application is a synthetic workload that mirrors a simple, bare-bones, e-commerce platform. The purpose of it is to demonstrate how to use Azure Resiliency best practices to achieve availability during zonal outages or components outages.</a:t>
            </a:r>
          </a:p>
          <a:p>
            <a:pPr algn="l"/>
            <a:r>
              <a:rPr lang="en-US" b="0" i="0" dirty="0">
                <a:solidFill>
                  <a:srgbClr val="333333"/>
                </a:solidFill>
                <a:effectLst/>
                <a:latin typeface="Segoe UI" panose="020B0502040204020203" pitchFamily="34" charset="0"/>
              </a:rPr>
              <a:t>The application has been tested for resiliency during simulated zonal outages and has performed as expected, keeping a high availability of the service with minimal impact to end users. Currently, it is being used by internal Microsoft teams for regression testing and new region buildouts, providing valuable telemetry to Azure service owners with regards to availability, recovery, service behavior and end user experience.</a:t>
            </a:r>
          </a:p>
          <a:p>
            <a:pPr algn="l"/>
            <a:r>
              <a:rPr lang="en-US" b="0" i="0" dirty="0">
                <a:solidFill>
                  <a:srgbClr val="333333"/>
                </a:solidFill>
                <a:effectLst/>
                <a:latin typeface="Segoe UI" panose="020B0502040204020203" pitchFamily="34" charset="0"/>
              </a:rPr>
              <a:t>The app is </a:t>
            </a:r>
            <a:r>
              <a:rPr lang="en-US" b="0" i="0" dirty="0">
                <a:solidFill>
                  <a:srgbClr val="333333"/>
                </a:solidFill>
                <a:effectLst/>
                <a:latin typeface="Segoe UI" panose="020B0502040204020203" pitchFamily="34" charset="0"/>
                <a:hlinkClick r:id="rId4"/>
              </a:rPr>
              <a:t>publicly available on </a:t>
            </a:r>
            <a:r>
              <a:rPr lang="en-US" b="0" i="0" dirty="0" err="1">
                <a:solidFill>
                  <a:srgbClr val="333333"/>
                </a:solidFill>
                <a:effectLst/>
                <a:latin typeface="Segoe UI" panose="020B0502040204020203" pitchFamily="34" charset="0"/>
                <a:hlinkClick r:id="rId4"/>
              </a:rPr>
              <a:t>github</a:t>
            </a:r>
            <a:r>
              <a:rPr lang="en-US" b="0" i="0" dirty="0">
                <a:solidFill>
                  <a:srgbClr val="333333"/>
                </a:solidFill>
                <a:effectLst/>
                <a:latin typeface="Segoe UI" panose="020B0502040204020203" pitchFamily="34" charset="0"/>
              </a:rPr>
              <a:t> and can be used for educational purposes or as a starting point for developing new resilient applications.</a:t>
            </a:r>
          </a:p>
          <a:p>
            <a:endParaRPr lang="en-US" dirty="0"/>
          </a:p>
        </p:txBody>
      </p:sp>
    </p:spTree>
    <p:extLst>
      <p:ext uri="{BB962C8B-B14F-4D97-AF65-F5344CB8AC3E}">
        <p14:creationId xmlns:p14="http://schemas.microsoft.com/office/powerpoint/2010/main" val="3641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416599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041717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56621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00671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32630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8696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409815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49761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100148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509561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2661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857435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7901908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596159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599045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46265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5986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90150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7629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5086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4397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73652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179149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10079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02420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985733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241457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9027738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56647876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DA12-6D5C-4802-BB9E-1ABB44E70A5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712458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2" name="Picture Placeholder 21"/>
          <p:cNvSpPr>
            <a:spLocks noGrp="1"/>
          </p:cNvSpPr>
          <p:nvPr>
            <p:ph type="pic" sz="quarter" idx="16"/>
          </p:nvPr>
        </p:nvSpPr>
        <p:spPr>
          <a:xfrm>
            <a:off x="0" y="0"/>
            <a:ext cx="12192000" cy="6858000"/>
          </a:xfrm>
        </p:spPr>
        <p:txBody>
          <a:bodyPr>
            <a:noAutofit/>
          </a:bodyPr>
          <a:lstStyle/>
          <a:p>
            <a:endParaRPr lang="en-US"/>
          </a:p>
        </p:txBody>
      </p:sp>
      <p:sp>
        <p:nvSpPr>
          <p:cNvPr id="2" name="Title 1"/>
          <p:cNvSpPr>
            <a:spLocks noGrp="1"/>
          </p:cNvSpPr>
          <p:nvPr>
            <p:ph type="title" hasCustomPrompt="1"/>
          </p:nvPr>
        </p:nvSpPr>
        <p:spPr>
          <a:xfrm>
            <a:off x="269243" y="289510"/>
            <a:ext cx="5415943" cy="6369707"/>
          </a:xfrm>
          <a:solidFill>
            <a:schemeClr val="accent1"/>
          </a:solidFill>
        </p:spPr>
        <p:txBody>
          <a:bodyPr lIns="182880" tIns="182880" rIns="182880" bIns="182880"/>
          <a:lstStyle>
            <a:lvl1pPr>
              <a:defRPr>
                <a:solidFill>
                  <a:schemeClr val="bg1"/>
                </a:solidFill>
              </a:defRPr>
            </a:lvl1pPr>
          </a:lstStyle>
          <a:p>
            <a:r>
              <a:rPr lang="en-US"/>
              <a:t>Agenda</a:t>
            </a:r>
          </a:p>
        </p:txBody>
      </p:sp>
      <p:sp>
        <p:nvSpPr>
          <p:cNvPr id="8" name="Text Placeholder 7"/>
          <p:cNvSpPr>
            <a:spLocks noGrp="1"/>
          </p:cNvSpPr>
          <p:nvPr>
            <p:ph type="body" sz="quarter" idx="10" hasCustomPrompt="1"/>
          </p:nvPr>
        </p:nvSpPr>
        <p:spPr>
          <a:xfrm>
            <a:off x="781881" y="1563131"/>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1</a:t>
            </a:r>
          </a:p>
        </p:txBody>
      </p:sp>
      <p:sp>
        <p:nvSpPr>
          <p:cNvPr id="9" name="Text Placeholder 7"/>
          <p:cNvSpPr>
            <a:spLocks noGrp="1"/>
          </p:cNvSpPr>
          <p:nvPr>
            <p:ph type="body" sz="quarter" idx="11" hasCustomPrompt="1"/>
          </p:nvPr>
        </p:nvSpPr>
        <p:spPr>
          <a:xfrm>
            <a:off x="781881" y="2384666"/>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2</a:t>
            </a:r>
          </a:p>
        </p:txBody>
      </p:sp>
      <p:sp>
        <p:nvSpPr>
          <p:cNvPr id="10" name="Text Placeholder 7"/>
          <p:cNvSpPr>
            <a:spLocks noGrp="1"/>
          </p:cNvSpPr>
          <p:nvPr>
            <p:ph type="body" sz="quarter" idx="12" hasCustomPrompt="1"/>
          </p:nvPr>
        </p:nvSpPr>
        <p:spPr>
          <a:xfrm>
            <a:off x="781881" y="3206202"/>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3</a:t>
            </a:r>
          </a:p>
        </p:txBody>
      </p:sp>
      <p:sp>
        <p:nvSpPr>
          <p:cNvPr id="11" name="Text Placeholder 7"/>
          <p:cNvSpPr>
            <a:spLocks noGrp="1"/>
          </p:cNvSpPr>
          <p:nvPr>
            <p:ph type="body" sz="quarter" idx="13" hasCustomPrompt="1"/>
          </p:nvPr>
        </p:nvSpPr>
        <p:spPr>
          <a:xfrm>
            <a:off x="781881" y="4027736"/>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4</a:t>
            </a:r>
          </a:p>
        </p:txBody>
      </p:sp>
      <p:sp>
        <p:nvSpPr>
          <p:cNvPr id="12" name="Text Placeholder 7"/>
          <p:cNvSpPr>
            <a:spLocks noGrp="1"/>
          </p:cNvSpPr>
          <p:nvPr>
            <p:ph type="body" sz="quarter" idx="14" hasCustomPrompt="1"/>
          </p:nvPr>
        </p:nvSpPr>
        <p:spPr>
          <a:xfrm>
            <a:off x="781881" y="4849271"/>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5</a:t>
            </a:r>
          </a:p>
        </p:txBody>
      </p:sp>
      <p:sp>
        <p:nvSpPr>
          <p:cNvPr id="13" name="Text Placeholder 7"/>
          <p:cNvSpPr>
            <a:spLocks noGrp="1"/>
          </p:cNvSpPr>
          <p:nvPr>
            <p:ph type="body" sz="quarter" idx="15" hasCustomPrompt="1"/>
          </p:nvPr>
        </p:nvSpPr>
        <p:spPr>
          <a:xfrm>
            <a:off x="781881" y="5670808"/>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6</a:t>
            </a:r>
          </a:p>
        </p:txBody>
      </p:sp>
    </p:spTree>
    <p:extLst>
      <p:ext uri="{BB962C8B-B14F-4D97-AF65-F5344CB8AC3E}">
        <p14:creationId xmlns:p14="http://schemas.microsoft.com/office/powerpoint/2010/main" val="337992058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7236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9854402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4842" y="224700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15563" y="4179656"/>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618680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63693146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05517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1970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1285196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844546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278554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17324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6278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0241223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7821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1814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9788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67159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196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6950142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465964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1485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11536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71323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9765493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0576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047593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31853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6639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31421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18565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317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4985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546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6850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0427684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956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55351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072521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078481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89910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A839-C0AA-4876-BC8F-56B801FBC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675DC-4BA1-49A7-BA65-77E8927AC8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160C6-BC68-4F7F-9731-0297CBA0ECF1}"/>
              </a:ext>
            </a:extLst>
          </p:cNvPr>
          <p:cNvSpPr>
            <a:spLocks noGrp="1"/>
          </p:cNvSpPr>
          <p:nvPr>
            <p:ph type="dt" sz="half" idx="10"/>
          </p:nvPr>
        </p:nvSpPr>
        <p:spPr/>
        <p:txBody>
          <a:bodyPr/>
          <a:lstStyle/>
          <a:p>
            <a:fld id="{64E63410-0D72-45EF-B63B-2D9E10042F57}" type="datetimeFigureOut">
              <a:rPr lang="en-US" smtClean="0"/>
              <a:t>3/17/2025</a:t>
            </a:fld>
            <a:endParaRPr lang="en-US"/>
          </a:p>
        </p:txBody>
      </p:sp>
      <p:sp>
        <p:nvSpPr>
          <p:cNvPr id="5" name="Footer Placeholder 4">
            <a:extLst>
              <a:ext uri="{FF2B5EF4-FFF2-40B4-BE49-F238E27FC236}">
                <a16:creationId xmlns:a16="http://schemas.microsoft.com/office/drawing/2014/main" id="{E29EF4F0-CD41-46A7-8263-F7A7E0E4C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591D0-6AA8-4D5A-BDCA-58032E2F509F}"/>
              </a:ext>
            </a:extLst>
          </p:cNvPr>
          <p:cNvSpPr>
            <a:spLocks noGrp="1"/>
          </p:cNvSpPr>
          <p:nvPr>
            <p:ph type="sldNum" sz="quarter" idx="12"/>
          </p:nvPr>
        </p:nvSpPr>
        <p:spPr/>
        <p:txBody>
          <a:bodyPr/>
          <a:lstStyle/>
          <a:p>
            <a:fld id="{3BD6993D-DFB5-473B-9734-35F7D367F4BE}" type="slidenum">
              <a:rPr lang="en-US" smtClean="0"/>
              <a:t>‹#›</a:t>
            </a:fld>
            <a:endParaRPr lang="en-US"/>
          </a:p>
        </p:txBody>
      </p:sp>
    </p:spTree>
    <p:extLst>
      <p:ext uri="{BB962C8B-B14F-4D97-AF65-F5344CB8AC3E}">
        <p14:creationId xmlns:p14="http://schemas.microsoft.com/office/powerpoint/2010/main" val="27221023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0016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8">
                <a:solidFill>
                  <a:schemeClr val="tx1"/>
                </a:solidFill>
              </a:defRPr>
            </a:lvl1pPr>
          </a:lstStyle>
          <a:p>
            <a:r>
              <a:rPr lang="en-US"/>
              <a:t>Click to edit Master title style</a:t>
            </a:r>
          </a:p>
        </p:txBody>
      </p:sp>
    </p:spTree>
    <p:extLst>
      <p:ext uri="{BB962C8B-B14F-4D97-AF65-F5344CB8AC3E}">
        <p14:creationId xmlns:p14="http://schemas.microsoft.com/office/powerpoint/2010/main" val="32628663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E3D7-78D6-4FE3-95FE-A3BB603B58D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DF85142-3C21-4D4D-9A16-069016B87373}"/>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0474B-3131-4640-8CB7-BCCC47FBB379}"/>
              </a:ext>
            </a:extLst>
          </p:cNvPr>
          <p:cNvSpPr>
            <a:spLocks noGrp="1"/>
          </p:cNvSpPr>
          <p:nvPr>
            <p:ph type="dt" sz="half" idx="10"/>
          </p:nvPr>
        </p:nvSpPr>
        <p:spPr/>
        <p:txBody>
          <a:bodyPr/>
          <a:lstStyle/>
          <a:p>
            <a:fld id="{660A8CD3-281B-4F63-8229-9E70103E2367}" type="datetimeFigureOut">
              <a:rPr lang="en-US" smtClean="0"/>
              <a:t>3/17/2025</a:t>
            </a:fld>
            <a:endParaRPr lang="en-US"/>
          </a:p>
        </p:txBody>
      </p:sp>
      <p:sp>
        <p:nvSpPr>
          <p:cNvPr id="5" name="Footer Placeholder 4">
            <a:extLst>
              <a:ext uri="{FF2B5EF4-FFF2-40B4-BE49-F238E27FC236}">
                <a16:creationId xmlns:a16="http://schemas.microsoft.com/office/drawing/2014/main" id="{B01AC60D-5A18-40CD-AE4C-3F1931448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849C0-FE26-44AF-93B8-1C39A2995CF6}"/>
              </a:ext>
            </a:extLst>
          </p:cNvPr>
          <p:cNvSpPr>
            <a:spLocks noGrp="1"/>
          </p:cNvSpPr>
          <p:nvPr>
            <p:ph type="sldNum" sz="quarter" idx="12"/>
          </p:nvPr>
        </p:nvSpPr>
        <p:spPr/>
        <p:txBody>
          <a:bodyPr/>
          <a:lstStyle/>
          <a:p>
            <a:fld id="{39CB431F-59E1-418E-BD58-7E30342BC891}" type="slidenum">
              <a:rPr lang="en-US" smtClean="0"/>
              <a:t>‹#›</a:t>
            </a:fld>
            <a:endParaRPr lang="en-US"/>
          </a:p>
        </p:txBody>
      </p:sp>
    </p:spTree>
    <p:extLst>
      <p:ext uri="{BB962C8B-B14F-4D97-AF65-F5344CB8AC3E}">
        <p14:creationId xmlns:p14="http://schemas.microsoft.com/office/powerpoint/2010/main" val="40379177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574945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4534648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4842" y="224700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15563" y="4179656"/>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324564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5657992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12605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4263439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103396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8728392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9277258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4303425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2991322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968277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5"/>
            <a:ext cx="11400626" cy="196150"/>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207986744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49298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429228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1920539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0906598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7357156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4341501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1124516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29088670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2029232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2354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490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746757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513409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273000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32369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24253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35343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1548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2.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theme" Target="../theme/theme3.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theme" Target="../theme/theme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9" Type="http://schemas.openxmlformats.org/officeDocument/2006/relationships/theme" Target="../theme/theme5.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38" Type="http://schemas.openxmlformats.org/officeDocument/2006/relationships/slideLayout" Target="../slideLayouts/slideLayout130.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37" Type="http://schemas.openxmlformats.org/officeDocument/2006/relationships/slideLayout" Target="../slideLayouts/slideLayout129.xml"/><Relationship Id="rId40" Type="http://schemas.openxmlformats.org/officeDocument/2006/relationships/image" Target="../media/image20.emf"/><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slideLayout" Target="../slideLayouts/slideLayout128.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8" Type="http://schemas.openxmlformats.org/officeDocument/2006/relationships/slideLayout" Target="../slideLayouts/slideLayout100.xml"/><Relationship Id="rId3"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2622292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4872" r:id="rId12"/>
    <p:sldLayoutId id="2147484873" r:id="rId13"/>
    <p:sldLayoutId id="2147484874" r:id="rId14"/>
    <p:sldLayoutId id="2147484869" r:id="rId15"/>
    <p:sldLayoutId id="2147484870" r:id="rId16"/>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61356005"/>
      </p:ext>
    </p:extLst>
  </p:cSld>
  <p:clrMap bg1="dk1" tx1="lt1" bg2="dk2" tx2="lt2" accent1="accent1" accent2="accent2" accent3="accent3" accent4="accent4" accent5="accent5" accent6="accent6" hlink="hlink" folHlink="folHlink"/>
  <p:sldLayoutIdLst>
    <p:sldLayoutId id="2147484876" r:id="rId1"/>
    <p:sldLayoutId id="2147484877" r:id="rId2"/>
    <p:sldLayoutId id="2147484878" r:id="rId3"/>
    <p:sldLayoutId id="2147484879" r:id="rId4"/>
    <p:sldLayoutId id="2147484880" r:id="rId5"/>
    <p:sldLayoutId id="2147484881" r:id="rId6"/>
    <p:sldLayoutId id="2147484882" r:id="rId7"/>
    <p:sldLayoutId id="2147484883" r:id="rId8"/>
    <p:sldLayoutId id="2147484884" r:id="rId9"/>
    <p:sldLayoutId id="2147483691" r:id="rId10"/>
    <p:sldLayoutId id="2147484885"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5" r:id="rId26"/>
    <p:sldLayoutId id="2147483786" r:id="rId27"/>
    <p:sldLayoutId id="2147483711" r:id="rId28"/>
    <p:sldLayoutId id="2147483712" r:id="rId29"/>
    <p:sldLayoutId id="2147483788" r:id="rId30"/>
    <p:sldLayoutId id="2147484886" r:id="rId31"/>
    <p:sldLayoutId id="2147483715" r:id="rId32"/>
    <p:sldLayoutId id="2147483789"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717" r:id="rId14"/>
    <p:sldLayoutId id="2147483846" r:id="rId15"/>
    <p:sldLayoutId id="2147483847" r:id="rId16"/>
    <p:sldLayoutId id="2147483848" r:id="rId17"/>
    <p:sldLayoutId id="2147483710" r:id="rId18"/>
    <p:sldLayoutId id="2147483797" r:id="rId19"/>
    <p:sldLayoutId id="2147483798" r:id="rId20"/>
    <p:sldLayoutId id="2147483851" r:id="rId21"/>
    <p:sldLayoutId id="2147483799" r:id="rId22"/>
    <p:sldLayoutId id="2147483800" r:id="rId23"/>
    <p:sldLayoutId id="2147483716" r:id="rId24"/>
    <p:sldLayoutId id="2147483819" r:id="rId25"/>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12051663"/>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4890" r:id="rId18"/>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640072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2" r:id="rId31"/>
    <p:sldLayoutId id="2147483693" r:id="rId32"/>
    <p:sldLayoutId id="2147483694" r:id="rId33"/>
    <p:sldLayoutId id="2147483695" r:id="rId34"/>
    <p:sldLayoutId id="2147483696" r:id="rId35"/>
    <p:sldLayoutId id="2147483714" r:id="rId36"/>
    <p:sldLayoutId id="2147484889" r:id="rId37"/>
    <p:sldLayoutId id="2147484892"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50.xml"/><Relationship Id="rId4" Type="http://schemas.openxmlformats.org/officeDocument/2006/relationships/image" Target="../media/image24.sv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1.xml"/><Relationship Id="rId5" Type="http://schemas.openxmlformats.org/officeDocument/2006/relationships/image" Target="../media/image44.png"/><Relationship Id="rId4" Type="http://schemas.openxmlformats.org/officeDocument/2006/relationships/image" Target="../media/image30.svg"/></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learn/modules/azure-well-architected-introduction/7-security" TargetMode="External"/><Relationship Id="rId7" Type="http://schemas.openxmlformats.org/officeDocument/2006/relationships/image" Target="../media/image48.svg"/><Relationship Id="rId2" Type="http://schemas.openxmlformats.org/officeDocument/2006/relationships/notesSlide" Target="../notesSlides/notesSlide11.xml"/><Relationship Id="rId1" Type="http://schemas.openxmlformats.org/officeDocument/2006/relationships/slideLayout" Target="../slideLayouts/slideLayout12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hyperlink" Target="https://aka.ms/thereview" TargetMode="External"/><Relationship Id="rId7" Type="http://schemas.openxmlformats.org/officeDocument/2006/relationships/image" Target="../media/image50.emf"/><Relationship Id="rId12"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49.emf"/><Relationship Id="rId11" Type="http://schemas.openxmlformats.org/officeDocument/2006/relationships/image" Target="../media/image52.emf"/><Relationship Id="rId5" Type="http://schemas.openxmlformats.org/officeDocument/2006/relationships/hyperlink" Target="https://aka.ms/architecture/learn" TargetMode="External"/><Relationship Id="rId10" Type="http://schemas.openxmlformats.org/officeDocument/2006/relationships/hyperlink" Target="https://docs.microsoft.com/en-us/azure/architecture/browse/" TargetMode="External"/><Relationship Id="rId4" Type="http://schemas.openxmlformats.org/officeDocument/2006/relationships/hyperlink" Target="https://aka.ms/architecture/framework" TargetMode="External"/><Relationship Id="rId9" Type="http://schemas.openxmlformats.org/officeDocument/2006/relationships/hyperlink" Target="https://docs.microsoft.com/en-us/azure/architecture/pattern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50.xml"/><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hyperlink" Target="https://aka.ms/architecture/framework"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61.xml"/><Relationship Id="rId5" Type="http://schemas.openxmlformats.org/officeDocument/2006/relationships/image" Target="../media/image30.sv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1.xml"/><Relationship Id="rId5" Type="http://schemas.openxmlformats.org/officeDocument/2006/relationships/hyperlink" Target="https://learn.microsoft.com/en-us/azure/active-directory/managed-identities-azure-resources/overview" TargetMode="External"/><Relationship Id="rId4" Type="http://schemas.openxmlformats.org/officeDocument/2006/relationships/image" Target="../media/image30.sv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9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1.svg"/></Relationships>
</file>

<file path=ppt/slides/_rels/slide6.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28.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 Id="rId9" Type="http://schemas.openxmlformats.org/officeDocument/2006/relationships/hyperlink" Target="https://docs.microsoft.com/en-us/learn/modules/azure-well-architected-introduction/3-cost-optimization"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zure.microsoft.com/en-us/services/machine-learning/" TargetMode="External"/><Relationship Id="rId2" Type="http://schemas.openxmlformats.org/officeDocument/2006/relationships/notesSlide" Target="../notesSlides/notesSlide7.xml"/><Relationship Id="rId1" Type="http://schemas.openxmlformats.org/officeDocument/2006/relationships/slideLayout" Target="../slideLayouts/slideLayout12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architecture/framework/resiliency/overview" TargetMode="External"/><Relationship Id="rId2" Type="http://schemas.openxmlformats.org/officeDocument/2006/relationships/notesSlide" Target="../notesSlides/notesSlide8.xml"/><Relationship Id="rId1" Type="http://schemas.openxmlformats.org/officeDocument/2006/relationships/slideLayout" Target="../slideLayouts/slideLayout12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1.xml"/><Relationship Id="rId5" Type="http://schemas.openxmlformats.org/officeDocument/2006/relationships/image" Target="../media/image43.png"/><Relationship Id="rId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64843" y="2160008"/>
            <a:ext cx="6790281" cy="2023339"/>
          </a:xfrm>
        </p:spPr>
        <p:txBody>
          <a:bodyPr/>
          <a:lstStyle/>
          <a:p>
            <a:pPr algn="ctr"/>
            <a:r>
              <a:rPr lang="en-US" sz="3600" dirty="0">
                <a:cs typeface="Segoe UI"/>
              </a:rPr>
              <a:t>Microsoft Azure </a:t>
            </a:r>
            <a:br>
              <a:rPr lang="en-US" sz="3600" dirty="0">
                <a:cs typeface="Segoe UI"/>
              </a:rPr>
            </a:br>
            <a:r>
              <a:rPr lang="en-US" sz="3600" dirty="0">
                <a:cs typeface="Segoe UI"/>
              </a:rPr>
              <a:t>Well-Architected Framework </a:t>
            </a:r>
            <a:br>
              <a:rPr lang="en-US" sz="3600" dirty="0">
                <a:cs typeface="Segoe UI"/>
              </a:rPr>
            </a:br>
            <a:r>
              <a:rPr lang="en-US" sz="3600" dirty="0">
                <a:cs typeface="Segoe UI"/>
              </a:rPr>
              <a:t>Overview for AI</a:t>
            </a:r>
            <a:endParaRPr lang="en-US" sz="3600" dirty="0">
              <a:solidFill>
                <a:schemeClr val="tx2"/>
              </a:solidFill>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grpSp>
        <p:nvGrpSpPr>
          <p:cNvPr id="12" name="Group 11">
            <a:extLst>
              <a:ext uri="{FF2B5EF4-FFF2-40B4-BE49-F238E27FC236}">
                <a16:creationId xmlns:a16="http://schemas.microsoft.com/office/drawing/2014/main" id="{243051DE-B19D-4F56-9E35-314D436CB29C}"/>
              </a:ext>
            </a:extLst>
          </p:cNvPr>
          <p:cNvGrpSpPr/>
          <p:nvPr/>
        </p:nvGrpSpPr>
        <p:grpSpPr>
          <a:xfrm>
            <a:off x="6916518" y="2422639"/>
            <a:ext cx="3176375" cy="1793104"/>
            <a:chOff x="3662362" y="3651981"/>
            <a:chExt cx="4108917" cy="2421731"/>
          </a:xfrm>
        </p:grpSpPr>
        <p:sp>
          <p:nvSpPr>
            <p:cNvPr id="8" name="AutoShape 3">
              <a:extLst>
                <a:ext uri="{FF2B5EF4-FFF2-40B4-BE49-F238E27FC236}">
                  <a16:creationId xmlns:a16="http://schemas.microsoft.com/office/drawing/2014/main" id="{4CD078E6-1FC5-4241-AAE0-79FDB2D74C5A}"/>
                </a:ext>
              </a:extLst>
            </p:cNvPr>
            <p:cNvSpPr>
              <a:spLocks noChangeAspect="1" noChangeArrowheads="1" noTextEdit="1"/>
            </p:cNvSpPr>
            <p:nvPr/>
          </p:nvSpPr>
          <p:spPr bwMode="auto">
            <a:xfrm>
              <a:off x="3662362" y="3897249"/>
              <a:ext cx="3952875" cy="21764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5">
              <a:extLst>
                <a:ext uri="{FF2B5EF4-FFF2-40B4-BE49-F238E27FC236}">
                  <a16:creationId xmlns:a16="http://schemas.microsoft.com/office/drawing/2014/main" id="{11D08B6B-045D-4C59-B321-BD7B57E81165}"/>
                </a:ext>
              </a:extLst>
            </p:cNvPr>
            <p:cNvSpPr>
              <a:spLocks/>
            </p:cNvSpPr>
            <p:nvPr/>
          </p:nvSpPr>
          <p:spPr bwMode="auto">
            <a:xfrm>
              <a:off x="4057324" y="4025044"/>
              <a:ext cx="3328988" cy="1920875"/>
            </a:xfrm>
            <a:custGeom>
              <a:avLst/>
              <a:gdLst>
                <a:gd name="T0" fmla="*/ 0 w 767"/>
                <a:gd name="T1" fmla="*/ 334 h 432"/>
                <a:gd name="T2" fmla="*/ 0 w 767"/>
                <a:gd name="T3" fmla="*/ 334 h 432"/>
                <a:gd name="T4" fmla="*/ 0 w 767"/>
                <a:gd name="T5" fmla="*/ 338 h 432"/>
                <a:gd name="T6" fmla="*/ 93 w 767"/>
                <a:gd name="T7" fmla="*/ 432 h 432"/>
                <a:gd name="T8" fmla="*/ 673 w 767"/>
                <a:gd name="T9" fmla="*/ 432 h 432"/>
                <a:gd name="T10" fmla="*/ 767 w 767"/>
                <a:gd name="T11" fmla="*/ 338 h 432"/>
                <a:gd name="T12" fmla="*/ 767 w 767"/>
                <a:gd name="T13" fmla="*/ 334 h 432"/>
                <a:gd name="T14" fmla="*/ 693 w 767"/>
                <a:gd name="T15" fmla="*/ 242 h 432"/>
                <a:gd name="T16" fmla="*/ 695 w 767"/>
                <a:gd name="T17" fmla="*/ 216 h 432"/>
                <a:gd name="T18" fmla="*/ 479 w 767"/>
                <a:gd name="T19" fmla="*/ 0 h 432"/>
                <a:gd name="T20" fmla="*/ 297 w 767"/>
                <a:gd name="T21" fmla="*/ 100 h 432"/>
                <a:gd name="T22" fmla="*/ 263 w 767"/>
                <a:gd name="T23" fmla="*/ 96 h 432"/>
                <a:gd name="T24" fmla="*/ 120 w 767"/>
                <a:gd name="T25" fmla="*/ 240 h 432"/>
                <a:gd name="T26" fmla="*/ 93 w 767"/>
                <a:gd name="T27" fmla="*/ 240 h 432"/>
                <a:gd name="T28" fmla="*/ 0 w 767"/>
                <a:gd name="T29" fmla="*/ 33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7" h="432">
                  <a:moveTo>
                    <a:pt x="0" y="334"/>
                  </a:moveTo>
                  <a:lnTo>
                    <a:pt x="0" y="334"/>
                  </a:lnTo>
                  <a:lnTo>
                    <a:pt x="0" y="338"/>
                  </a:lnTo>
                  <a:cubicBezTo>
                    <a:pt x="0" y="390"/>
                    <a:pt x="41" y="432"/>
                    <a:pt x="93" y="432"/>
                  </a:cubicBezTo>
                  <a:lnTo>
                    <a:pt x="673" y="432"/>
                  </a:lnTo>
                  <a:cubicBezTo>
                    <a:pt x="725" y="432"/>
                    <a:pt x="767" y="390"/>
                    <a:pt x="767" y="338"/>
                  </a:cubicBezTo>
                  <a:lnTo>
                    <a:pt x="767" y="334"/>
                  </a:lnTo>
                  <a:cubicBezTo>
                    <a:pt x="767" y="289"/>
                    <a:pt x="735" y="251"/>
                    <a:pt x="693" y="242"/>
                  </a:cubicBezTo>
                  <a:cubicBezTo>
                    <a:pt x="694" y="233"/>
                    <a:pt x="695" y="225"/>
                    <a:pt x="695" y="216"/>
                  </a:cubicBezTo>
                  <a:cubicBezTo>
                    <a:pt x="695" y="97"/>
                    <a:pt x="598" y="0"/>
                    <a:pt x="479" y="0"/>
                  </a:cubicBezTo>
                  <a:cubicBezTo>
                    <a:pt x="403" y="0"/>
                    <a:pt x="335" y="40"/>
                    <a:pt x="297" y="100"/>
                  </a:cubicBezTo>
                  <a:cubicBezTo>
                    <a:pt x="286" y="98"/>
                    <a:pt x="275" y="96"/>
                    <a:pt x="263" y="96"/>
                  </a:cubicBezTo>
                  <a:cubicBezTo>
                    <a:pt x="184" y="96"/>
                    <a:pt x="120" y="161"/>
                    <a:pt x="120" y="240"/>
                  </a:cubicBezTo>
                  <a:lnTo>
                    <a:pt x="93" y="240"/>
                  </a:lnTo>
                  <a:cubicBezTo>
                    <a:pt x="41" y="240"/>
                    <a:pt x="0" y="282"/>
                    <a:pt x="0" y="334"/>
                  </a:cubicBezTo>
                  <a:close/>
                </a:path>
              </a:pathLst>
            </a:custGeom>
            <a:solidFill>
              <a:srgbClr val="7CE3FC"/>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D23483A3-231F-49A3-BD9D-F67439B8D65A}"/>
                </a:ext>
              </a:extLst>
            </p:cNvPr>
            <p:cNvSpPr>
              <a:spLocks/>
            </p:cNvSpPr>
            <p:nvPr/>
          </p:nvSpPr>
          <p:spPr bwMode="auto">
            <a:xfrm>
              <a:off x="5791666" y="3651981"/>
              <a:ext cx="1979613" cy="1139825"/>
            </a:xfrm>
            <a:custGeom>
              <a:avLst/>
              <a:gdLst>
                <a:gd name="T0" fmla="*/ 0 w 456"/>
                <a:gd name="T1" fmla="*/ 198 h 256"/>
                <a:gd name="T2" fmla="*/ 0 w 456"/>
                <a:gd name="T3" fmla="*/ 198 h 256"/>
                <a:gd name="T4" fmla="*/ 0 w 456"/>
                <a:gd name="T5" fmla="*/ 201 h 256"/>
                <a:gd name="T6" fmla="*/ 55 w 456"/>
                <a:gd name="T7" fmla="*/ 256 h 256"/>
                <a:gd name="T8" fmla="*/ 400 w 456"/>
                <a:gd name="T9" fmla="*/ 256 h 256"/>
                <a:gd name="T10" fmla="*/ 456 w 456"/>
                <a:gd name="T11" fmla="*/ 201 h 256"/>
                <a:gd name="T12" fmla="*/ 456 w 456"/>
                <a:gd name="T13" fmla="*/ 198 h 256"/>
                <a:gd name="T14" fmla="*/ 412 w 456"/>
                <a:gd name="T15" fmla="*/ 144 h 256"/>
                <a:gd name="T16" fmla="*/ 413 w 456"/>
                <a:gd name="T17" fmla="*/ 128 h 256"/>
                <a:gd name="T18" fmla="*/ 285 w 456"/>
                <a:gd name="T19" fmla="*/ 0 h 256"/>
                <a:gd name="T20" fmla="*/ 177 w 456"/>
                <a:gd name="T21" fmla="*/ 59 h 256"/>
                <a:gd name="T22" fmla="*/ 156 w 456"/>
                <a:gd name="T23" fmla="*/ 57 h 256"/>
                <a:gd name="T24" fmla="*/ 71 w 456"/>
                <a:gd name="T25" fmla="*/ 142 h 256"/>
                <a:gd name="T26" fmla="*/ 55 w 456"/>
                <a:gd name="T27" fmla="*/ 142 h 256"/>
                <a:gd name="T28" fmla="*/ 0 w 456"/>
                <a:gd name="T29" fmla="*/ 19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6" h="256">
                  <a:moveTo>
                    <a:pt x="0" y="198"/>
                  </a:moveTo>
                  <a:lnTo>
                    <a:pt x="0" y="198"/>
                  </a:lnTo>
                  <a:lnTo>
                    <a:pt x="0" y="201"/>
                  </a:lnTo>
                  <a:cubicBezTo>
                    <a:pt x="0" y="232"/>
                    <a:pt x="24" y="256"/>
                    <a:pt x="55" y="256"/>
                  </a:cubicBezTo>
                  <a:lnTo>
                    <a:pt x="400" y="256"/>
                  </a:lnTo>
                  <a:cubicBezTo>
                    <a:pt x="431" y="256"/>
                    <a:pt x="456" y="232"/>
                    <a:pt x="456" y="201"/>
                  </a:cubicBezTo>
                  <a:lnTo>
                    <a:pt x="456" y="198"/>
                  </a:lnTo>
                  <a:cubicBezTo>
                    <a:pt x="456" y="171"/>
                    <a:pt x="437" y="149"/>
                    <a:pt x="412" y="144"/>
                  </a:cubicBezTo>
                  <a:cubicBezTo>
                    <a:pt x="413" y="138"/>
                    <a:pt x="413" y="133"/>
                    <a:pt x="413" y="128"/>
                  </a:cubicBezTo>
                  <a:cubicBezTo>
                    <a:pt x="413" y="57"/>
                    <a:pt x="356" y="0"/>
                    <a:pt x="285" y="0"/>
                  </a:cubicBezTo>
                  <a:cubicBezTo>
                    <a:pt x="239" y="0"/>
                    <a:pt x="199" y="23"/>
                    <a:pt x="177" y="59"/>
                  </a:cubicBezTo>
                  <a:cubicBezTo>
                    <a:pt x="170" y="58"/>
                    <a:pt x="163" y="57"/>
                    <a:pt x="156" y="57"/>
                  </a:cubicBezTo>
                  <a:cubicBezTo>
                    <a:pt x="109" y="57"/>
                    <a:pt x="71" y="95"/>
                    <a:pt x="71" y="142"/>
                  </a:cubicBezTo>
                  <a:lnTo>
                    <a:pt x="55" y="142"/>
                  </a:lnTo>
                  <a:cubicBezTo>
                    <a:pt x="24" y="142"/>
                    <a:pt x="0" y="167"/>
                    <a:pt x="0" y="198"/>
                  </a:cubicBezTo>
                  <a:close/>
                </a:path>
              </a:pathLst>
            </a:custGeom>
            <a:solidFill>
              <a:srgbClr val="2F7ACC"/>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93372521"/>
      </p:ext>
    </p:extLst>
  </p:cSld>
  <p:clrMapOvr>
    <a:masterClrMapping/>
  </p:clrMapOvr>
  <mc:AlternateContent xmlns:mc="http://schemas.openxmlformats.org/markup-compatibility/2006" xmlns:p14="http://schemas.microsoft.com/office/powerpoint/2010/main">
    <mc:Choice Requires="p14">
      <p:transition spd="med" p14:dur="700" advTm="37037">
        <p:fade/>
      </p:transition>
    </mc:Choice>
    <mc:Fallback xmlns="">
      <p:transition spd="med" advTm="37037">
        <p:fade/>
      </p:transition>
    </mc:Fallback>
  </mc:AlternateContent>
  <p:extLst>
    <p:ext uri="{3A86A75C-4F4B-4683-9AE1-C65F6400EC91}">
      <p14:laserTraceLst xmlns:p14="http://schemas.microsoft.com/office/powerpoint/2010/main">
        <p14:tracePtLst>
          <p14:tracePt t="35505" x="1023938" y="4926013"/>
          <p14:tracePt t="35515" x="1274763" y="4794250"/>
          <p14:tracePt t="35526" x="1392238" y="4692650"/>
          <p14:tracePt t="35539" x="1539875" y="4543425"/>
          <p14:tracePt t="35580" x="1611313" y="4371975"/>
          <p14:tracePt t="35587" x="1611313" y="4348163"/>
          <p14:tracePt t="35598" x="1611313" y="4332288"/>
          <p14:tracePt t="35648" x="1611313" y="4308475"/>
          <p14:tracePt t="35660" x="1611313" y="4284663"/>
          <p14:tracePt t="35669" x="1603375" y="4230688"/>
          <p14:tracePt t="35675" x="1587500" y="4183063"/>
          <p14:tracePt t="35707" x="1352550" y="4051300"/>
          <p14:tracePt t="35716" x="1290638" y="4035425"/>
          <p14:tracePt t="35728" x="1250950" y="4035425"/>
          <p14:tracePt t="35739" x="1227138" y="4035425"/>
          <p14:tracePt t="35774" x="1212850" y="4043363"/>
          <p14:tracePt t="35795" x="1227138" y="4043363"/>
          <p14:tracePt t="35806" x="1328738" y="4043363"/>
          <p14:tracePt t="35841" x="2103438" y="4027488"/>
          <p14:tracePt t="35850" x="2533650" y="4027488"/>
          <p14:tracePt t="35862" x="3143250" y="3963988"/>
          <p14:tracePt t="35874" x="3605213" y="3878263"/>
          <p14:tracePt t="35909" x="5029200" y="3878263"/>
          <p14:tracePt t="35919" x="6342063" y="3878263"/>
          <p14:tracePt t="35930" x="7194550" y="3878263"/>
          <p14:tracePt t="35940" x="8094663" y="3878263"/>
          <p14:tracePt t="35974" x="11793538" y="3878263"/>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B02C4-25B0-C821-B6E9-1F7D022F3B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A0BD17-8955-EE4C-65B4-E4A40CC26F43}"/>
              </a:ext>
            </a:extLst>
          </p:cNvPr>
          <p:cNvSpPr>
            <a:spLocks noGrp="1"/>
          </p:cNvSpPr>
          <p:nvPr>
            <p:ph type="title"/>
          </p:nvPr>
        </p:nvSpPr>
        <p:spPr>
          <a:xfrm>
            <a:off x="293300" y="246090"/>
            <a:ext cx="4266760" cy="2664486"/>
          </a:xfrm>
        </p:spPr>
        <p:txBody>
          <a:bodyPr wrap="square" anchor="ctr">
            <a:normAutofit/>
          </a:bodyPr>
          <a:lstStyle/>
          <a:p>
            <a:pPr algn="just"/>
            <a:r>
              <a:rPr lang="en-US" b="1" i="0" dirty="0">
                <a:effectLst/>
                <a:latin typeface="Segoe UI" panose="020B0502040204020203" pitchFamily="34" charset="0"/>
              </a:rPr>
              <a:t>Reference Architecture for Reliability</a:t>
            </a:r>
          </a:p>
        </p:txBody>
      </p:sp>
      <p:pic>
        <p:nvPicPr>
          <p:cNvPr id="4" name="Graphic 3">
            <a:extLst>
              <a:ext uri="{FF2B5EF4-FFF2-40B4-BE49-F238E27FC236}">
                <a16:creationId xmlns:a16="http://schemas.microsoft.com/office/drawing/2014/main" id="{1947479E-669E-E49F-02A4-740A22B129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43916" y="1578333"/>
            <a:ext cx="2185093" cy="4339582"/>
          </a:xfrm>
          <a:prstGeom prst="rect">
            <a:avLst/>
          </a:prstGeom>
        </p:spPr>
      </p:pic>
      <p:pic>
        <p:nvPicPr>
          <p:cNvPr id="6" name="Picture 5">
            <a:extLst>
              <a:ext uri="{FF2B5EF4-FFF2-40B4-BE49-F238E27FC236}">
                <a16:creationId xmlns:a16="http://schemas.microsoft.com/office/drawing/2014/main" id="{D3E3BD70-D645-DFCE-76A7-FB1AA8E21564}"/>
              </a:ext>
            </a:extLst>
          </p:cNvPr>
          <p:cNvPicPr>
            <a:picLocks noChangeAspect="1"/>
          </p:cNvPicPr>
          <p:nvPr/>
        </p:nvPicPr>
        <p:blipFill>
          <a:blip r:embed="rId5"/>
          <a:stretch>
            <a:fillRect/>
          </a:stretch>
        </p:blipFill>
        <p:spPr>
          <a:xfrm>
            <a:off x="4799092" y="0"/>
            <a:ext cx="7392908" cy="6858000"/>
          </a:xfrm>
          <a:prstGeom prst="rect">
            <a:avLst/>
          </a:prstGeom>
        </p:spPr>
      </p:pic>
    </p:spTree>
    <p:extLst>
      <p:ext uri="{BB962C8B-B14F-4D97-AF65-F5344CB8AC3E}">
        <p14:creationId xmlns:p14="http://schemas.microsoft.com/office/powerpoint/2010/main" val="3782437302"/>
      </p:ext>
    </p:extLst>
  </p:cSld>
  <p:clrMapOvr>
    <a:masterClrMapping/>
  </p:clrMapOvr>
  <mc:AlternateContent xmlns:mc="http://schemas.openxmlformats.org/markup-compatibility/2006" xmlns:p14="http://schemas.microsoft.com/office/powerpoint/2010/main">
    <mc:Choice Requires="p14">
      <p:transition spd="med" p14:dur="700" advTm="28328">
        <p:fade/>
      </p:transition>
    </mc:Choice>
    <mc:Fallback xmlns="">
      <p:transition spd="med" advTm="28328">
        <p:fade/>
      </p:transition>
    </mc:Fallback>
  </mc:AlternateContent>
  <p:extLst>
    <p:ext uri="{3A86A75C-4F4B-4683-9AE1-C65F6400EC91}">
      <p14:laserTraceLst xmlns:p14="http://schemas.microsoft.com/office/powerpoint/2010/main">
        <p14:tracePtLst>
          <p14:tracePt t="26902" x="5481638" y="5794375"/>
          <p14:tracePt t="26910" x="6357938" y="5372100"/>
          <p14:tracePt t="26930" x="7851775" y="4816475"/>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45179" y="307297"/>
            <a:ext cx="11081177" cy="1107996"/>
          </a:xfrm>
        </p:spPr>
        <p:txBody>
          <a:bodyPr/>
          <a:lstStyle/>
          <a:p>
            <a:r>
              <a:rPr lang="en-US"/>
              <a:t>Build and manage proactively secured workloads </a:t>
            </a:r>
          </a:p>
        </p:txBody>
      </p:sp>
      <p:graphicFrame>
        <p:nvGraphicFramePr>
          <p:cNvPr id="4" name="Table 4">
            <a:extLst>
              <a:ext uri="{FF2B5EF4-FFF2-40B4-BE49-F238E27FC236}">
                <a16:creationId xmlns:a16="http://schemas.microsoft.com/office/drawing/2014/main" id="{88530066-E83B-446F-8993-D4465896AAA7}"/>
              </a:ext>
            </a:extLst>
          </p:cNvPr>
          <p:cNvGraphicFramePr>
            <a:graphicFrameLocks noGrp="1"/>
          </p:cNvGraphicFramePr>
          <p:nvPr>
            <p:extLst>
              <p:ext uri="{D42A27DB-BD31-4B8C-83A1-F6EECF244321}">
                <p14:modId xmlns:p14="http://schemas.microsoft.com/office/powerpoint/2010/main" val="2006323619"/>
              </p:ext>
            </p:extLst>
          </p:nvPr>
        </p:nvGraphicFramePr>
        <p:xfrm>
          <a:off x="480397" y="1476723"/>
          <a:ext cx="11247120" cy="4649045"/>
        </p:xfrm>
        <a:graphic>
          <a:graphicData uri="http://schemas.openxmlformats.org/drawingml/2006/table">
            <a:tbl>
              <a:tblPr firstRow="1" bandRow="1">
                <a:tableStyleId>{5C22544A-7EE6-4342-B048-85BDC9FD1C3A}</a:tableStyleId>
              </a:tblPr>
              <a:tblGrid>
                <a:gridCol w="3566160">
                  <a:extLst>
                    <a:ext uri="{9D8B030D-6E8A-4147-A177-3AD203B41FA5}">
                      <a16:colId xmlns:a16="http://schemas.microsoft.com/office/drawing/2014/main" val="2075546441"/>
                    </a:ext>
                  </a:extLst>
                </a:gridCol>
                <a:gridCol w="274320">
                  <a:extLst>
                    <a:ext uri="{9D8B030D-6E8A-4147-A177-3AD203B41FA5}">
                      <a16:colId xmlns:a16="http://schemas.microsoft.com/office/drawing/2014/main" val="3392699425"/>
                    </a:ext>
                  </a:extLst>
                </a:gridCol>
                <a:gridCol w="3566160">
                  <a:extLst>
                    <a:ext uri="{9D8B030D-6E8A-4147-A177-3AD203B41FA5}">
                      <a16:colId xmlns:a16="http://schemas.microsoft.com/office/drawing/2014/main" val="830027457"/>
                    </a:ext>
                  </a:extLst>
                </a:gridCol>
                <a:gridCol w="274320">
                  <a:extLst>
                    <a:ext uri="{9D8B030D-6E8A-4147-A177-3AD203B41FA5}">
                      <a16:colId xmlns:a16="http://schemas.microsoft.com/office/drawing/2014/main" val="3417389710"/>
                    </a:ext>
                  </a:extLst>
                </a:gridCol>
                <a:gridCol w="3566160">
                  <a:extLst>
                    <a:ext uri="{9D8B030D-6E8A-4147-A177-3AD203B41FA5}">
                      <a16:colId xmlns:a16="http://schemas.microsoft.com/office/drawing/2014/main" val="683440858"/>
                    </a:ext>
                  </a:extLst>
                </a:gridCol>
              </a:tblGrid>
              <a:tr h="651719">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260085713"/>
                  </a:ext>
                </a:extLst>
              </a:tr>
              <a:tr h="730960">
                <a:tc>
                  <a:txBody>
                    <a:bodyPr/>
                    <a:lstStyle/>
                    <a:p>
                      <a:r>
                        <a:rPr lang="en-US" sz="2400" b="0">
                          <a:solidFill>
                            <a:schemeClr val="accent3"/>
                          </a:solidFill>
                          <a:latin typeface="+mj-lt"/>
                        </a:rPr>
                        <a:t>Build on Secure Foundation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Proactively stay secure with controls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n-US" sz="2400" b="0">
                          <a:solidFill>
                            <a:schemeClr val="accent3"/>
                          </a:solidFill>
                          <a:latin typeface="+mj-lt"/>
                        </a:rPr>
                        <a:t>Control your access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234122277"/>
                  </a:ext>
                </a:extLst>
              </a:tr>
              <a:tr h="3174366">
                <a:tc>
                  <a:txBody>
                    <a:bodyPr/>
                    <a:lstStyle/>
                    <a:p>
                      <a:pPr marL="285750" indent="-285750">
                        <a:buFont typeface="Arial" panose="020B0604020202020204" pitchFamily="34" charset="0"/>
                        <a:buChar char="•"/>
                      </a:pPr>
                      <a:r>
                        <a:rPr lang="en-US" sz="1800" b="0">
                          <a:solidFill>
                            <a:schemeClr val="bg1"/>
                          </a:solidFill>
                          <a:latin typeface="+mj-lt"/>
                        </a:rPr>
                        <a:t>Use Azure policies to allow/enforce specific configurations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a:solidFill>
                            <a:schemeClr val="bg1"/>
                          </a:solidFill>
                          <a:latin typeface="+mj-lt"/>
                          <a:ea typeface="+mn-ea"/>
                          <a:cs typeface="+mn-cs"/>
                        </a:rPr>
                        <a:t>Adhere to responsible AI principles build trustworthy AI solutions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kern="1200">
                        <a:solidFill>
                          <a:schemeClr val="bg1"/>
                        </a:solidFill>
                        <a:latin typeface="+mj-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pPr marL="285750" indent="-285750">
                        <a:buFont typeface="Arial" panose="020B0604020202020204" pitchFamily="34" charset="0"/>
                        <a:buChar char="•"/>
                      </a:pPr>
                      <a:endParaRPr lang="en-US" sz="1800">
                        <a:solidFill>
                          <a:schemeClr val="accent3"/>
                        </a:solidFill>
                        <a:latin typeface="+mj-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pPr marL="285750" indent="-285750">
                        <a:buFont typeface="Arial" panose="020B0604020202020204" pitchFamily="34" charset="0"/>
                        <a:buChar char="•"/>
                      </a:pPr>
                      <a:r>
                        <a:rPr lang="en-US" sz="1800">
                          <a:solidFill>
                            <a:schemeClr val="bg1"/>
                          </a:solidFill>
                          <a:latin typeface="+mj-lt"/>
                        </a:rPr>
                        <a:t>Secure your environment with VNET and Private link</a:t>
                      </a:r>
                      <a:endParaRPr lang="en-US" sz="1800">
                        <a:solidFill>
                          <a:schemeClr val="accent3"/>
                        </a:solidFill>
                        <a:latin typeface="+mj-lt"/>
                      </a:endParaRPr>
                    </a:p>
                    <a:p>
                      <a:pPr marL="285750" indent="-285750">
                        <a:buFont typeface="Arial" panose="020B0604020202020204" pitchFamily="34" charset="0"/>
                        <a:buChar char="•"/>
                      </a:pPr>
                      <a:r>
                        <a:rPr lang="en-US" sz="1800" kern="1200">
                          <a:solidFill>
                            <a:schemeClr val="bg1"/>
                          </a:solidFill>
                          <a:latin typeface="+mj-lt"/>
                          <a:ea typeface="+mn-ea"/>
                          <a:cs typeface="+mn-cs"/>
                        </a:rPr>
                        <a:t>Protect data using encryption on transit and rest</a:t>
                      </a:r>
                    </a:p>
                    <a:p>
                      <a:pPr marL="285750" indent="-285750">
                        <a:buFont typeface="Arial" panose="020B0604020202020204" pitchFamily="34" charset="0"/>
                        <a:buChar char="•"/>
                      </a:pPr>
                      <a:r>
                        <a:rPr lang="en-US" sz="1800" kern="1200">
                          <a:solidFill>
                            <a:schemeClr val="bg1"/>
                          </a:solidFill>
                          <a:latin typeface="+mj-lt"/>
                          <a:ea typeface="+mn-ea"/>
                          <a:cs typeface="+mn-cs"/>
                        </a:rPr>
                        <a:t>Use homomorphic encryption to work with encrypted data </a:t>
                      </a:r>
                    </a:p>
                    <a:p>
                      <a:pPr marL="285750" indent="-285750">
                        <a:buFont typeface="Arial" panose="020B0604020202020204" pitchFamily="34" charset="0"/>
                        <a:buChar char="•"/>
                      </a:pPr>
                      <a:r>
                        <a:rPr lang="en-US" sz="1800" kern="1200">
                          <a:solidFill>
                            <a:schemeClr val="bg1"/>
                          </a:solidFill>
                          <a:latin typeface="+mj-lt"/>
                          <a:ea typeface="+mn-ea"/>
                          <a:cs typeface="+mn-cs"/>
                        </a:rPr>
                        <a:t>Use differential privacy preserve privacy of data  </a:t>
                      </a:r>
                      <a:endParaRPr lang="en-US" sz="1800">
                        <a:solidFill>
                          <a:schemeClr val="accent3"/>
                        </a:solidFill>
                        <a:latin typeface="+mj-lt"/>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kern="1200">
                        <a:solidFill>
                          <a:schemeClr val="accent3"/>
                        </a:solidFill>
                        <a:latin typeface="+mn-lt"/>
                        <a:ea typeface="+mn-ea"/>
                        <a:cs typeface="+mn-cs"/>
                      </a:endParaRPr>
                    </a:p>
                    <a:p>
                      <a:pPr marL="285750" indent="-285750">
                        <a:buFont typeface="Arial" panose="020B0604020202020204" pitchFamily="34" charset="0"/>
                        <a:buChar char="•"/>
                      </a:pPr>
                      <a:endParaRPr lang="en-US" sz="1800">
                        <a:solidFill>
                          <a:schemeClr val="accent3"/>
                        </a:solidFill>
                        <a:latin typeface="+mj-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pPr marL="285750" indent="-285750">
                        <a:buFont typeface="Arial" panose="020B0604020202020204" pitchFamily="34" charset="0"/>
                        <a:buChar char="•"/>
                      </a:pPr>
                      <a:endParaRPr lang="en-US" sz="1800">
                        <a:solidFill>
                          <a:schemeClr val="bg1"/>
                        </a:solidFill>
                        <a:latin typeface="+mj-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pPr marL="285750" indent="-285750">
                        <a:buFont typeface="Arial" panose="020B0604020202020204" pitchFamily="34" charset="0"/>
                        <a:buChar char="•"/>
                      </a:pPr>
                      <a:r>
                        <a:rPr lang="en-US" sz="1800">
                          <a:solidFill>
                            <a:schemeClr val="bg1"/>
                          </a:solidFill>
                          <a:latin typeface="+mj-lt"/>
                        </a:rPr>
                        <a:t>Control access using advance Role based access control</a:t>
                      </a:r>
                    </a:p>
                    <a:p>
                      <a:pPr marL="285750" indent="-285750">
                        <a:buFont typeface="Arial" panose="020B0604020202020204" pitchFamily="34" charset="0"/>
                        <a:buChar char="•"/>
                      </a:pPr>
                      <a:r>
                        <a:rPr lang="en-US" sz="1800">
                          <a:solidFill>
                            <a:schemeClr val="bg1"/>
                          </a:solidFill>
                          <a:latin typeface="+mj-lt"/>
                        </a:rPr>
                        <a:t>Use firewall to restrict inbound and outbound traffic </a:t>
                      </a:r>
                    </a:p>
                    <a:p>
                      <a:pPr marL="285750" indent="-285750">
                        <a:buFont typeface="Arial" panose="020B0604020202020204" pitchFamily="34" charset="0"/>
                        <a:buChar char="•"/>
                      </a:pPr>
                      <a:r>
                        <a:rPr lang="en-US" sz="1800">
                          <a:solidFill>
                            <a:schemeClr val="bg1"/>
                          </a:solidFill>
                          <a:latin typeface="+mj-lt"/>
                        </a:rPr>
                        <a:t>Use managed identities for access control</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856912305"/>
                  </a:ext>
                </a:extLst>
              </a:tr>
            </a:tbl>
          </a:graphicData>
        </a:graphic>
      </p:graphicFrame>
      <p:cxnSp>
        <p:nvCxnSpPr>
          <p:cNvPr id="2" name="Straight Connector 1">
            <a:extLst>
              <a:ext uri="{FF2B5EF4-FFF2-40B4-BE49-F238E27FC236}">
                <a16:creationId xmlns:a16="http://schemas.microsoft.com/office/drawing/2014/main" id="{B088987C-81DD-4B7E-9FF2-94B1A1CB87CA}"/>
              </a:ext>
            </a:extLst>
          </p:cNvPr>
          <p:cNvCxnSpPr>
            <a:cxnSpLocks/>
          </p:cNvCxnSpPr>
          <p:nvPr/>
        </p:nvCxnSpPr>
        <p:spPr>
          <a:xfrm>
            <a:off x="4045335" y="2241299"/>
            <a:ext cx="0" cy="360312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51C1597-2CBE-4F70-9FE2-F510A0E93B26}"/>
              </a:ext>
            </a:extLst>
          </p:cNvPr>
          <p:cNvCxnSpPr>
            <a:cxnSpLocks/>
          </p:cNvCxnSpPr>
          <p:nvPr/>
        </p:nvCxnSpPr>
        <p:spPr>
          <a:xfrm>
            <a:off x="8041072" y="2269874"/>
            <a:ext cx="0" cy="360312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44F6E35-02A4-4289-8F65-F1E8D7496F59}"/>
              </a:ext>
            </a:extLst>
          </p:cNvPr>
          <p:cNvSpPr txBox="1"/>
          <p:nvPr/>
        </p:nvSpPr>
        <p:spPr>
          <a:xfrm>
            <a:off x="563369" y="6372460"/>
            <a:ext cx="5627119" cy="369332"/>
          </a:xfrm>
          <a:prstGeom prst="rect">
            <a:avLst/>
          </a:prstGeom>
          <a:noFill/>
        </p:spPr>
        <p:txBody>
          <a:bodyPr wrap="square" rtlCol="0">
            <a:spAutoFit/>
          </a:bodyPr>
          <a:lstStyle/>
          <a:p>
            <a:r>
              <a:rPr lang="en-US">
                <a:solidFill>
                  <a:schemeClr val="bg1"/>
                </a:solidFill>
                <a:latin typeface="+mj-lt"/>
              </a:rPr>
              <a:t>Learn more: </a:t>
            </a:r>
            <a:r>
              <a:rPr lang="en-US">
                <a:hlinkClick r:id="rId3"/>
              </a:rPr>
              <a:t>Security - Learn | Microsoft Docs</a:t>
            </a:r>
            <a:endParaRPr lang="en-US">
              <a:solidFill>
                <a:schemeClr val="accent3"/>
              </a:solidFill>
              <a:latin typeface="+mj-lt"/>
            </a:endParaRPr>
          </a:p>
        </p:txBody>
      </p:sp>
      <p:cxnSp>
        <p:nvCxnSpPr>
          <p:cNvPr id="12" name="Straight Connector 11">
            <a:extLst>
              <a:ext uri="{FF2B5EF4-FFF2-40B4-BE49-F238E27FC236}">
                <a16:creationId xmlns:a16="http://schemas.microsoft.com/office/drawing/2014/main" id="{77F86D3E-1E87-4D9E-84DA-150C80030679}"/>
              </a:ext>
            </a:extLst>
          </p:cNvPr>
          <p:cNvCxnSpPr>
            <a:cxnSpLocks/>
          </p:cNvCxnSpPr>
          <p:nvPr/>
        </p:nvCxnSpPr>
        <p:spPr>
          <a:xfrm>
            <a:off x="563369" y="6336326"/>
            <a:ext cx="112447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C514E336-1959-42DC-B8FA-A18232B49FD8}"/>
              </a:ext>
            </a:extLst>
          </p:cNvPr>
          <p:cNvPicPr>
            <a:picLocks noChangeAspect="1"/>
          </p:cNvPicPr>
          <p:nvPr/>
        </p:nvPicPr>
        <p:blipFill>
          <a:blip r:embed="rId4"/>
          <a:stretch>
            <a:fillRect/>
          </a:stretch>
        </p:blipFill>
        <p:spPr>
          <a:xfrm>
            <a:off x="611406" y="1612360"/>
            <a:ext cx="524301" cy="530398"/>
          </a:xfrm>
          <a:prstGeom prst="rect">
            <a:avLst/>
          </a:prstGeom>
        </p:spPr>
      </p:pic>
      <p:pic>
        <p:nvPicPr>
          <p:cNvPr id="24" name="Picture 23">
            <a:extLst>
              <a:ext uri="{FF2B5EF4-FFF2-40B4-BE49-F238E27FC236}">
                <a16:creationId xmlns:a16="http://schemas.microsoft.com/office/drawing/2014/main" id="{CA04E324-C845-4C78-97E9-63B177A73BAE}"/>
              </a:ext>
            </a:extLst>
          </p:cNvPr>
          <p:cNvPicPr>
            <a:picLocks noChangeAspect="1"/>
          </p:cNvPicPr>
          <p:nvPr/>
        </p:nvPicPr>
        <p:blipFill>
          <a:blip r:embed="rId5"/>
          <a:stretch>
            <a:fillRect/>
          </a:stretch>
        </p:blipFill>
        <p:spPr>
          <a:xfrm>
            <a:off x="4243573" y="1577344"/>
            <a:ext cx="445047" cy="530398"/>
          </a:xfrm>
          <a:prstGeom prst="rect">
            <a:avLst/>
          </a:prstGeom>
        </p:spPr>
      </p:pic>
      <p:pic>
        <p:nvPicPr>
          <p:cNvPr id="25" name="Graphic 106">
            <a:extLst>
              <a:ext uri="{FF2B5EF4-FFF2-40B4-BE49-F238E27FC236}">
                <a16:creationId xmlns:a16="http://schemas.microsoft.com/office/drawing/2014/main" id="{82DA94B6-EBAA-47CE-9F72-C97C747E77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14581" y="1661838"/>
            <a:ext cx="474429" cy="474429"/>
          </a:xfrm>
          <a:prstGeom prst="rect">
            <a:avLst/>
          </a:prstGeom>
        </p:spPr>
      </p:pic>
    </p:spTree>
    <p:extLst>
      <p:ext uri="{BB962C8B-B14F-4D97-AF65-F5344CB8AC3E}">
        <p14:creationId xmlns:p14="http://schemas.microsoft.com/office/powerpoint/2010/main" val="1043481493"/>
      </p:ext>
    </p:extLst>
  </p:cSld>
  <p:clrMapOvr>
    <a:masterClrMapping/>
  </p:clrMapOvr>
  <p:transition advTm="188532">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3E114-3FB9-4A96-A19E-F745C5297E67}"/>
              </a:ext>
            </a:extLst>
          </p:cNvPr>
          <p:cNvSpPr>
            <a:spLocks noGrp="1"/>
          </p:cNvSpPr>
          <p:nvPr>
            <p:ph type="title"/>
          </p:nvPr>
        </p:nvSpPr>
        <p:spPr>
          <a:xfrm>
            <a:off x="908559" y="266547"/>
            <a:ext cx="10781732" cy="553998"/>
          </a:xfrm>
        </p:spPr>
        <p:txBody>
          <a:bodyPr/>
          <a:lstStyle/>
          <a:p>
            <a:pPr algn="ctr"/>
            <a:r>
              <a:rPr lang="en-US"/>
              <a:t>Architect &amp; optimize workloads for success</a:t>
            </a:r>
          </a:p>
        </p:txBody>
      </p:sp>
      <p:sp>
        <p:nvSpPr>
          <p:cNvPr id="6" name="TextBox 5">
            <a:extLst>
              <a:ext uri="{FF2B5EF4-FFF2-40B4-BE49-F238E27FC236}">
                <a16:creationId xmlns:a16="http://schemas.microsoft.com/office/drawing/2014/main" id="{67E64699-FEA7-47F3-8581-463703D60C45}"/>
              </a:ext>
            </a:extLst>
          </p:cNvPr>
          <p:cNvSpPr txBox="1"/>
          <p:nvPr/>
        </p:nvSpPr>
        <p:spPr>
          <a:xfrm>
            <a:off x="953734" y="2485185"/>
            <a:ext cx="2045171" cy="11079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Take assessment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hlinkClick r:id="rId3"/>
              </a:rPr>
              <a:t>Microsoft Azure Well-Architected Review</a:t>
            </a:r>
            <a:endParaRPr kumimoji="0" lang="en-US"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8B271364-EE69-45DB-AB1A-F7F5B1E48BB1}"/>
              </a:ext>
              <a:ext uri="{C183D7F6-B498-43B3-948B-1728B52AA6E4}">
                <adec:decorative xmlns:adec="http://schemas.microsoft.com/office/drawing/2017/decorative" val="1"/>
              </a:ext>
            </a:extLst>
          </p:cNvPr>
          <p:cNvGrpSpPr/>
          <p:nvPr/>
        </p:nvGrpSpPr>
        <p:grpSpPr>
          <a:xfrm>
            <a:off x="3677395" y="1440798"/>
            <a:ext cx="2045171" cy="2175951"/>
            <a:chOff x="8418168" y="2426464"/>
            <a:chExt cx="2627042" cy="2905985"/>
          </a:xfrm>
        </p:grpSpPr>
        <p:sp>
          <p:nvSpPr>
            <p:cNvPr id="20" name="TextBox 19">
              <a:extLst>
                <a:ext uri="{FF2B5EF4-FFF2-40B4-BE49-F238E27FC236}">
                  <a16:creationId xmlns:a16="http://schemas.microsoft.com/office/drawing/2014/main" id="{F1013BD4-2EAA-4ED4-ACED-51F7F3E01A4D}"/>
                </a:ext>
              </a:extLst>
            </p:cNvPr>
            <p:cNvSpPr txBox="1"/>
            <p:nvPr/>
          </p:nvSpPr>
          <p:spPr>
            <a:xfrm>
              <a:off x="8418168" y="3852719"/>
              <a:ext cx="2627042" cy="147973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Read Documentation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4"/>
                </a:rPr>
                <a:t>Well-Architected Framework</a:t>
              </a:r>
              <a:endParaRPr lang="en-US">
                <a:gradFill>
                  <a:gsLst>
                    <a:gs pos="2917">
                      <a:srgbClr val="50E6FF"/>
                    </a:gs>
                    <a:gs pos="30000">
                      <a:srgbClr val="50E6FF"/>
                    </a:gs>
                  </a:gsLst>
                  <a:lin ang="5400000" scaled="0"/>
                </a:gradFill>
                <a:latin typeface="Segoe UI"/>
              </a:endParaRPr>
            </a:p>
          </p:txBody>
        </p:sp>
        <p:sp>
          <p:nvSpPr>
            <p:cNvPr id="29" name="Oval 28">
              <a:extLst>
                <a:ext uri="{FF2B5EF4-FFF2-40B4-BE49-F238E27FC236}">
                  <a16:creationId xmlns:a16="http://schemas.microsoft.com/office/drawing/2014/main" id="{9A578768-973A-4CDC-AE5E-358E5C47F772}"/>
                </a:ext>
              </a:extLst>
            </p:cNvPr>
            <p:cNvSpPr/>
            <p:nvPr/>
          </p:nvSpPr>
          <p:spPr bwMode="auto">
            <a:xfrm>
              <a:off x="9123151" y="2426464"/>
              <a:ext cx="1255818" cy="1255818"/>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Box 9">
            <a:extLst>
              <a:ext uri="{FF2B5EF4-FFF2-40B4-BE49-F238E27FC236}">
                <a16:creationId xmlns:a16="http://schemas.microsoft.com/office/drawing/2014/main" id="{2AF3050C-6A71-43DF-B6BE-D4BA67270E2E}"/>
              </a:ext>
            </a:extLst>
          </p:cNvPr>
          <p:cNvSpPr txBox="1"/>
          <p:nvPr/>
        </p:nvSpPr>
        <p:spPr>
          <a:xfrm>
            <a:off x="6509679" y="2485185"/>
            <a:ext cx="1910360" cy="1107996"/>
          </a:xfrm>
          <a:prstGeom prst="rect">
            <a:avLst/>
          </a:prstGeom>
          <a:noFill/>
        </p:spPr>
        <p:txBody>
          <a:bodyPr wrap="square" lIns="0" tIns="0" rIns="0" bIns="0" rtlCol="0" anchor="t">
            <a:spAutoFit/>
          </a:bodyPr>
          <a:lstStyle/>
          <a:p>
            <a:pPr algn="ctr"/>
            <a:r>
              <a:rPr lang="en-US" b="1">
                <a:gradFill>
                  <a:gsLst>
                    <a:gs pos="2917">
                      <a:schemeClr val="tx1"/>
                    </a:gs>
                    <a:gs pos="30000">
                      <a:schemeClr val="tx1"/>
                    </a:gs>
                  </a:gsLst>
                  <a:lin ang="5400000" scaled="0"/>
                </a:gradFill>
                <a:latin typeface="Segoe UI "/>
              </a:rPr>
              <a:t>Complete Training</a:t>
            </a:r>
          </a:p>
          <a:p>
            <a:pPr algn="ctr"/>
            <a:r>
              <a:rPr lang="en-US" b="0" i="0" u="sng" strike="noStrike">
                <a:solidFill>
                  <a:srgbClr val="0078D4"/>
                </a:solidFill>
                <a:effectLst/>
                <a:latin typeface="Segoe UI"/>
                <a:cs typeface="Segoe UI"/>
                <a:hlinkClick r:id="rId5"/>
              </a:rPr>
              <a:t>Well-Architected Learn module</a:t>
            </a:r>
            <a:r>
              <a:rPr lang="en-US" b="0" i="0" u="none" strike="noStrike">
                <a:solidFill>
                  <a:srgbClr val="000000"/>
                </a:solidFill>
                <a:effectLst/>
                <a:latin typeface="Segoe UI"/>
                <a:cs typeface="Segoe UI"/>
              </a:rPr>
              <a:t> </a:t>
            </a:r>
            <a:endParaRPr lang="en-US">
              <a:solidFill>
                <a:srgbClr val="FFFF00"/>
              </a:solidFill>
              <a:latin typeface="Segoe UI"/>
              <a:ea typeface="Segoe UI" pitchFamily="34" charset="0"/>
              <a:cs typeface="Segoe UI"/>
            </a:endParaRPr>
          </a:p>
        </p:txBody>
      </p:sp>
      <p:sp>
        <p:nvSpPr>
          <p:cNvPr id="18" name="Oval 17">
            <a:extLst>
              <a:ext uri="{FF2B5EF4-FFF2-40B4-BE49-F238E27FC236}">
                <a16:creationId xmlns:a16="http://schemas.microsoft.com/office/drawing/2014/main" id="{CB5B0CC1-4F4D-4DC7-84A2-F24E882156CC}"/>
              </a:ext>
            </a:extLst>
          </p:cNvPr>
          <p:cNvSpPr/>
          <p:nvPr/>
        </p:nvSpPr>
        <p:spPr bwMode="auto">
          <a:xfrm>
            <a:off x="6976028" y="1413804"/>
            <a:ext cx="977663" cy="940334"/>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0EDED05C-D9F1-4AFC-85C2-6C2DEC5D516E}"/>
              </a:ext>
            </a:extLst>
          </p:cNvPr>
          <p:cNvPicPr>
            <a:picLocks noChangeAspect="1"/>
          </p:cNvPicPr>
          <p:nvPr/>
        </p:nvPicPr>
        <p:blipFill>
          <a:blip r:embed="rId6"/>
          <a:stretch>
            <a:fillRect/>
          </a:stretch>
        </p:blipFill>
        <p:spPr>
          <a:xfrm>
            <a:off x="7312755" y="1591301"/>
            <a:ext cx="332694" cy="462713"/>
          </a:xfrm>
          <a:prstGeom prst="rect">
            <a:avLst/>
          </a:prstGeom>
        </p:spPr>
      </p:pic>
      <p:pic>
        <p:nvPicPr>
          <p:cNvPr id="39" name="Picture 38">
            <a:extLst>
              <a:ext uri="{FF2B5EF4-FFF2-40B4-BE49-F238E27FC236}">
                <a16:creationId xmlns:a16="http://schemas.microsoft.com/office/drawing/2014/main" id="{65B0EE65-0985-4C8F-A676-B0A2278BD1DF}"/>
              </a:ext>
            </a:extLst>
          </p:cNvPr>
          <p:cNvPicPr>
            <a:picLocks noChangeAspect="1"/>
          </p:cNvPicPr>
          <p:nvPr/>
        </p:nvPicPr>
        <p:blipFill>
          <a:blip r:embed="rId7"/>
          <a:stretch>
            <a:fillRect/>
          </a:stretch>
        </p:blipFill>
        <p:spPr>
          <a:xfrm>
            <a:off x="4569475" y="1659118"/>
            <a:ext cx="318163" cy="462714"/>
          </a:xfrm>
          <a:prstGeom prst="rect">
            <a:avLst/>
          </a:prstGeom>
        </p:spPr>
      </p:pic>
      <p:grpSp>
        <p:nvGrpSpPr>
          <p:cNvPr id="8" name="Group 7">
            <a:extLst>
              <a:ext uri="{FF2B5EF4-FFF2-40B4-BE49-F238E27FC236}">
                <a16:creationId xmlns:a16="http://schemas.microsoft.com/office/drawing/2014/main" id="{42105CDD-9BED-4967-8E74-C7C628A9E913}"/>
              </a:ext>
            </a:extLst>
          </p:cNvPr>
          <p:cNvGrpSpPr/>
          <p:nvPr/>
        </p:nvGrpSpPr>
        <p:grpSpPr>
          <a:xfrm>
            <a:off x="1481719" y="1434774"/>
            <a:ext cx="977663" cy="940334"/>
            <a:chOff x="5740019" y="1639300"/>
            <a:chExt cx="977663" cy="940334"/>
          </a:xfrm>
        </p:grpSpPr>
        <p:sp>
          <p:nvSpPr>
            <p:cNvPr id="9" name="Oval 8">
              <a:extLst>
                <a:ext uri="{FF2B5EF4-FFF2-40B4-BE49-F238E27FC236}">
                  <a16:creationId xmlns:a16="http://schemas.microsoft.com/office/drawing/2014/main" id="{9CBB58D7-DBF2-4006-A388-E1D063E194C6}"/>
                </a:ext>
              </a:extLst>
            </p:cNvPr>
            <p:cNvSpPr/>
            <p:nvPr/>
          </p:nvSpPr>
          <p:spPr bwMode="auto">
            <a:xfrm>
              <a:off x="5740019" y="1639300"/>
              <a:ext cx="977663" cy="940334"/>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a:extLst>
                <a:ext uri="{FF2B5EF4-FFF2-40B4-BE49-F238E27FC236}">
                  <a16:creationId xmlns:a16="http://schemas.microsoft.com/office/drawing/2014/main" id="{48A09962-71E6-420F-92D0-0BB11B7D1880}"/>
                </a:ext>
              </a:extLst>
            </p:cNvPr>
            <p:cNvPicPr>
              <a:picLocks noChangeAspect="1"/>
            </p:cNvPicPr>
            <p:nvPr/>
          </p:nvPicPr>
          <p:blipFill>
            <a:blip r:embed="rId8"/>
            <a:stretch>
              <a:fillRect/>
            </a:stretch>
          </p:blipFill>
          <p:spPr>
            <a:xfrm>
              <a:off x="6069768" y="1878110"/>
              <a:ext cx="318163" cy="462714"/>
            </a:xfrm>
            <a:prstGeom prst="rect">
              <a:avLst/>
            </a:prstGeom>
          </p:spPr>
        </p:pic>
      </p:grpSp>
      <p:sp>
        <p:nvSpPr>
          <p:cNvPr id="26" name="Oval 25">
            <a:extLst>
              <a:ext uri="{FF2B5EF4-FFF2-40B4-BE49-F238E27FC236}">
                <a16:creationId xmlns:a16="http://schemas.microsoft.com/office/drawing/2014/main" id="{6A3A1B2E-24C6-44A5-89E3-58F594884C81}"/>
              </a:ext>
            </a:extLst>
          </p:cNvPr>
          <p:cNvSpPr/>
          <p:nvPr/>
        </p:nvSpPr>
        <p:spPr bwMode="auto">
          <a:xfrm>
            <a:off x="2862258" y="3869217"/>
            <a:ext cx="977663" cy="940334"/>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1083C133-AC28-4A0B-8F09-6E198A1955DC}"/>
              </a:ext>
            </a:extLst>
          </p:cNvPr>
          <p:cNvSpPr/>
          <p:nvPr/>
        </p:nvSpPr>
        <p:spPr bwMode="auto">
          <a:xfrm>
            <a:off x="9721063" y="1389744"/>
            <a:ext cx="977663" cy="940334"/>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9C7DBB85-5895-4FB4-A3A8-2BCA6498EEDE}"/>
              </a:ext>
            </a:extLst>
          </p:cNvPr>
          <p:cNvSpPr txBox="1"/>
          <p:nvPr/>
        </p:nvSpPr>
        <p:spPr>
          <a:xfrm>
            <a:off x="9299745" y="2485185"/>
            <a:ext cx="1773801" cy="1107996"/>
          </a:xfrm>
          <a:prstGeom prst="rect">
            <a:avLst/>
          </a:prstGeom>
          <a:noFill/>
        </p:spPr>
        <p:txBody>
          <a:bodyPr wrap="square" lIns="0" tIns="0" rIns="0" bIns="0" rtlCol="0">
            <a:spAutoFit/>
          </a:bodyPr>
          <a:lstStyle/>
          <a:p>
            <a:pPr algn="ctr"/>
            <a:r>
              <a:rPr lang="en-US" b="1">
                <a:gradFill>
                  <a:gsLst>
                    <a:gs pos="2917">
                      <a:schemeClr val="tx1"/>
                    </a:gs>
                    <a:gs pos="30000">
                      <a:schemeClr val="tx1"/>
                    </a:gs>
                  </a:gsLst>
                  <a:lin ang="5400000" scaled="0"/>
                </a:gradFill>
                <a:latin typeface="Segoe UI "/>
              </a:rPr>
              <a:t>Review Design Principles</a:t>
            </a:r>
          </a:p>
          <a:p>
            <a:pPr algn="ctr"/>
            <a:r>
              <a:rPr lang="en-US">
                <a:solidFill>
                  <a:schemeClr val="accent2"/>
                </a:solidFill>
                <a:latin typeface="Segoe UI "/>
                <a:hlinkClick r:id="rId9"/>
              </a:rPr>
              <a:t>Well-Architected design patterns</a:t>
            </a:r>
            <a:endParaRPr lang="en-US">
              <a:solidFill>
                <a:schemeClr val="accent2"/>
              </a:solidFill>
              <a:latin typeface="Segoe UI "/>
            </a:endParaRPr>
          </a:p>
        </p:txBody>
      </p:sp>
      <p:sp>
        <p:nvSpPr>
          <p:cNvPr id="15" name="TextBox 14">
            <a:extLst>
              <a:ext uri="{FF2B5EF4-FFF2-40B4-BE49-F238E27FC236}">
                <a16:creationId xmlns:a16="http://schemas.microsoft.com/office/drawing/2014/main" id="{06B48C2E-E651-4E00-95C8-DC19D35D0321}"/>
              </a:ext>
            </a:extLst>
          </p:cNvPr>
          <p:cNvSpPr txBox="1"/>
          <p:nvPr/>
        </p:nvSpPr>
        <p:spPr>
          <a:xfrm>
            <a:off x="2217605" y="4956741"/>
            <a:ext cx="2381710" cy="830997"/>
          </a:xfrm>
          <a:prstGeom prst="rect">
            <a:avLst/>
          </a:prstGeom>
          <a:noFill/>
        </p:spPr>
        <p:txBody>
          <a:bodyPr wrap="square" lIns="0" tIns="0" rIns="0" bIns="0" rtlCol="0">
            <a:spAutoFit/>
          </a:bodyPr>
          <a:lstStyle/>
          <a:p>
            <a:pPr algn="ctr"/>
            <a:r>
              <a:rPr lang="en-US" b="1">
                <a:gradFill>
                  <a:gsLst>
                    <a:gs pos="2917">
                      <a:schemeClr val="tx1"/>
                    </a:gs>
                    <a:gs pos="30000">
                      <a:schemeClr val="tx1"/>
                    </a:gs>
                  </a:gsLst>
                  <a:lin ang="5400000" scaled="0"/>
                </a:gradFill>
                <a:latin typeface="Segoe UI "/>
              </a:rPr>
              <a:t>Browse Reference Architectures</a:t>
            </a:r>
          </a:p>
          <a:p>
            <a:pPr algn="ctr"/>
            <a:r>
              <a:rPr lang="en-US">
                <a:solidFill>
                  <a:schemeClr val="accent2"/>
                </a:solidFill>
                <a:latin typeface="Segoe UI "/>
                <a:hlinkClick r:id="rId10"/>
              </a:rPr>
              <a:t>Azure Architectures</a:t>
            </a:r>
            <a:endParaRPr lang="en-US">
              <a:solidFill>
                <a:schemeClr val="accent2"/>
              </a:solidFill>
              <a:latin typeface="Segoe UI "/>
            </a:endParaRPr>
          </a:p>
        </p:txBody>
      </p:sp>
      <p:pic>
        <p:nvPicPr>
          <p:cNvPr id="17" name="Picture 16">
            <a:extLst>
              <a:ext uri="{FF2B5EF4-FFF2-40B4-BE49-F238E27FC236}">
                <a16:creationId xmlns:a16="http://schemas.microsoft.com/office/drawing/2014/main" id="{C527133A-B911-403A-B8F6-0DCDB557701E}"/>
              </a:ext>
            </a:extLst>
          </p:cNvPr>
          <p:cNvPicPr>
            <a:picLocks noChangeAspect="1"/>
          </p:cNvPicPr>
          <p:nvPr/>
        </p:nvPicPr>
        <p:blipFill>
          <a:blip r:embed="rId11"/>
          <a:stretch>
            <a:fillRect/>
          </a:stretch>
        </p:blipFill>
        <p:spPr>
          <a:xfrm>
            <a:off x="9912713" y="1735269"/>
            <a:ext cx="594360" cy="259786"/>
          </a:xfrm>
          <a:prstGeom prst="rect">
            <a:avLst/>
          </a:prstGeom>
        </p:spPr>
      </p:pic>
      <p:pic>
        <p:nvPicPr>
          <p:cNvPr id="23" name="Picture 22">
            <a:extLst>
              <a:ext uri="{FF2B5EF4-FFF2-40B4-BE49-F238E27FC236}">
                <a16:creationId xmlns:a16="http://schemas.microsoft.com/office/drawing/2014/main" id="{05EAABDD-6804-4ADD-89A6-63EBC6650A03}"/>
              </a:ext>
            </a:extLst>
          </p:cNvPr>
          <p:cNvPicPr>
            <a:picLocks noChangeAspect="1"/>
          </p:cNvPicPr>
          <p:nvPr/>
        </p:nvPicPr>
        <p:blipFill>
          <a:blip r:embed="rId12"/>
          <a:srcRect/>
          <a:stretch/>
        </p:blipFill>
        <p:spPr>
          <a:xfrm>
            <a:off x="3036606" y="4037966"/>
            <a:ext cx="601472" cy="601472"/>
          </a:xfrm>
          <a:prstGeom prst="rect">
            <a:avLst/>
          </a:prstGeom>
        </p:spPr>
      </p:pic>
    </p:spTree>
    <p:extLst>
      <p:ext uri="{BB962C8B-B14F-4D97-AF65-F5344CB8AC3E}">
        <p14:creationId xmlns:p14="http://schemas.microsoft.com/office/powerpoint/2010/main" val="355094382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noFill/>
        </p:spPr>
        <p:txBody>
          <a:bodyPr/>
          <a:lstStyle/>
          <a:p>
            <a:r>
              <a:rPr lang="en-US" sz="4000">
                <a:solidFill>
                  <a:srgbClr val="0078D4"/>
                </a:solidFill>
                <a:latin typeface="Segoe UI Semibold" panose="020B0702040204020203" pitchFamily="34" charset="0"/>
                <a:cs typeface="Segoe UI Semibold" panose="020B0702040204020203" pitchFamily="34" charset="0"/>
              </a:rPr>
              <a:t>Thank you!</a:t>
            </a:r>
          </a:p>
        </p:txBody>
      </p:sp>
      <p:pic>
        <p:nvPicPr>
          <p:cNvPr id="3" name="Graphic 2">
            <a:extLst>
              <a:ext uri="{FF2B5EF4-FFF2-40B4-BE49-F238E27FC236}">
                <a16:creationId xmlns:a16="http://schemas.microsoft.com/office/drawing/2014/main" id="{06ADB149-29F2-6745-B19F-61AD74D6B8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375658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fontScale="90000"/>
          </a:bodyPr>
          <a:lstStyle/>
          <a:p>
            <a:r>
              <a:rPr lang="en-US">
                <a:solidFill>
                  <a:schemeClr val="bg1"/>
                </a:solidFill>
                <a:latin typeface="Segoe UI Semibold" panose="020B0702040204020203" pitchFamily="34" charset="0"/>
                <a:cs typeface="Segoe UI Semibold" panose="020B0702040204020203" pitchFamily="34" charset="0"/>
              </a:rPr>
              <a:t>Microsoft Azure Well-Architected Framework</a:t>
            </a:r>
          </a:p>
        </p:txBody>
      </p:sp>
      <p:sp>
        <p:nvSpPr>
          <p:cNvPr id="6" name="Text Placeholder 5"/>
          <p:cNvSpPr>
            <a:spLocks noGrp="1"/>
          </p:cNvSpPr>
          <p:nvPr>
            <p:ph type="body" sz="quarter" idx="10"/>
          </p:nvPr>
        </p:nvSpPr>
        <p:spPr>
          <a:xfrm>
            <a:off x="550888" y="1405218"/>
            <a:ext cx="10239874" cy="1089529"/>
          </a:xfrm>
        </p:spPr>
        <p:txBody>
          <a:bodyPr/>
          <a:lstStyle/>
          <a:p>
            <a:pPr lvl="1"/>
            <a:r>
              <a:rPr lang="en-US">
                <a:solidFill>
                  <a:schemeClr val="bg1"/>
                </a:solidFill>
                <a:latin typeface="Segoe UI" panose="020B0502040204020203" pitchFamily="34" charset="0"/>
                <a:cs typeface="Segoe UI" panose="020B0502040204020203" pitchFamily="34" charset="0"/>
              </a:rPr>
              <a:t>Architecture guidance and best practices, created for architects, developers and solution owners, to improve the quality of their workloads, based on 5 aligned and connected pillars</a:t>
            </a:r>
          </a:p>
        </p:txBody>
      </p:sp>
      <p:graphicFrame>
        <p:nvGraphicFramePr>
          <p:cNvPr id="3" name="Table 3">
            <a:extLst>
              <a:ext uri="{FF2B5EF4-FFF2-40B4-BE49-F238E27FC236}">
                <a16:creationId xmlns:a16="http://schemas.microsoft.com/office/drawing/2014/main" id="{64F3E47F-EC23-48A4-AC09-06BAA177E543}"/>
              </a:ext>
            </a:extLst>
          </p:cNvPr>
          <p:cNvGraphicFramePr>
            <a:graphicFrameLocks noGrp="1"/>
          </p:cNvGraphicFramePr>
          <p:nvPr>
            <p:extLst>
              <p:ext uri="{D42A27DB-BD31-4B8C-83A1-F6EECF244321}">
                <p14:modId xmlns:p14="http://schemas.microsoft.com/office/powerpoint/2010/main" val="2945653802"/>
              </p:ext>
            </p:extLst>
          </p:nvPr>
        </p:nvGraphicFramePr>
        <p:xfrm>
          <a:off x="667380" y="3162331"/>
          <a:ext cx="11018520" cy="640080"/>
        </p:xfrm>
        <a:graphic>
          <a:graphicData uri="http://schemas.openxmlformats.org/drawingml/2006/table">
            <a:tbl>
              <a:tblPr>
                <a:tableStyleId>{5C22544A-7EE6-4342-B048-85BDC9FD1C3A}</a:tableStyleId>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p>
                      <a:pPr algn="ctr"/>
                      <a:r>
                        <a:rPr lang="en-US">
                          <a:solidFill>
                            <a:schemeClr val="bg1"/>
                          </a:solidFill>
                          <a:latin typeface="Segoe UI" panose="020B0502040204020203" pitchFamily="34" charset="0"/>
                          <a:cs typeface="Segoe UI" panose="020B0502040204020203" pitchFamily="34" charset="0"/>
                        </a:rPr>
                        <a:t>Cost</a:t>
                      </a:r>
                    </a:p>
                    <a:p>
                      <a:pPr algn="ctr"/>
                      <a:r>
                        <a:rPr lang="en-US">
                          <a:solidFill>
                            <a:schemeClr val="bg1"/>
                          </a:solidFill>
                          <a:latin typeface="Segoe UI" panose="020B0502040204020203" pitchFamily="34" charset="0"/>
                          <a:cs typeface="Segoe UI" panose="020B0502040204020203" pitchFamily="34" charset="0"/>
                        </a:rPr>
                        <a:t>Optimization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Segoe UI" panose="020B0502040204020203" pitchFamily="34" charset="0"/>
                          <a:cs typeface="Segoe UI" panose="020B0502040204020203" pitchFamily="34" charset="0"/>
                        </a:rPr>
                        <a:t>Operational Excellence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Segoe UI" panose="020B0502040204020203" pitchFamily="34" charset="0"/>
                          <a:cs typeface="Segoe UI" panose="020B0502040204020203" pitchFamily="34" charset="0"/>
                        </a:rPr>
                        <a:t>Performance Efficiency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Segoe UI" panose="020B0502040204020203" pitchFamily="34" charset="0"/>
                          <a:cs typeface="Segoe UI" panose="020B0502040204020203" pitchFamily="34" charset="0"/>
                        </a:rPr>
                        <a:t>Reliability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Segoe UI" panose="020B0502040204020203" pitchFamily="34" charset="0"/>
                          <a:cs typeface="Segoe UI" panose="020B0502040204020203" pitchFamily="34" charset="0"/>
                        </a:rPr>
                        <a:t>Security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sp>
        <p:nvSpPr>
          <p:cNvPr id="14" name="Oval 13">
            <a:extLst>
              <a:ext uri="{FF2B5EF4-FFF2-40B4-BE49-F238E27FC236}">
                <a16:creationId xmlns:a16="http://schemas.microsoft.com/office/drawing/2014/main" id="{01BAA2A5-2317-46D4-A7AA-E4135EECA57A}"/>
              </a:ext>
            </a:extLst>
          </p:cNvPr>
          <p:cNvSpPr/>
          <p:nvPr/>
        </p:nvSpPr>
        <p:spPr bwMode="auto">
          <a:xfrm>
            <a:off x="964206" y="3919702"/>
            <a:ext cx="1661730" cy="1657596"/>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5" name="Oval 44">
            <a:extLst>
              <a:ext uri="{FF2B5EF4-FFF2-40B4-BE49-F238E27FC236}">
                <a16:creationId xmlns:a16="http://schemas.microsoft.com/office/drawing/2014/main" id="{2E3497AD-224D-4E13-A566-E5D2571E5EEB}"/>
              </a:ext>
            </a:extLst>
          </p:cNvPr>
          <p:cNvSpPr/>
          <p:nvPr/>
        </p:nvSpPr>
        <p:spPr bwMode="auto">
          <a:xfrm>
            <a:off x="3138917" y="3919702"/>
            <a:ext cx="1661730" cy="1657596"/>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7" name="Oval 46">
            <a:extLst>
              <a:ext uri="{FF2B5EF4-FFF2-40B4-BE49-F238E27FC236}">
                <a16:creationId xmlns:a16="http://schemas.microsoft.com/office/drawing/2014/main" id="{7B8E5561-647C-436A-B75B-D400D17D0593}"/>
              </a:ext>
            </a:extLst>
          </p:cNvPr>
          <p:cNvSpPr/>
          <p:nvPr/>
        </p:nvSpPr>
        <p:spPr bwMode="auto">
          <a:xfrm>
            <a:off x="5345775" y="3941323"/>
            <a:ext cx="1661730" cy="1657596"/>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9" name="Oval 48">
            <a:extLst>
              <a:ext uri="{FF2B5EF4-FFF2-40B4-BE49-F238E27FC236}">
                <a16:creationId xmlns:a16="http://schemas.microsoft.com/office/drawing/2014/main" id="{124E6FE6-A890-4113-BC0F-C70DB854C116}"/>
              </a:ext>
            </a:extLst>
          </p:cNvPr>
          <p:cNvSpPr/>
          <p:nvPr/>
        </p:nvSpPr>
        <p:spPr bwMode="auto">
          <a:xfrm>
            <a:off x="7540816" y="3941323"/>
            <a:ext cx="1661730" cy="1657596"/>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51" name="Oval 50">
            <a:extLst>
              <a:ext uri="{FF2B5EF4-FFF2-40B4-BE49-F238E27FC236}">
                <a16:creationId xmlns:a16="http://schemas.microsoft.com/office/drawing/2014/main" id="{25F9DE1A-67C5-4325-B5CC-51BA41839271}"/>
              </a:ext>
            </a:extLst>
          </p:cNvPr>
          <p:cNvSpPr/>
          <p:nvPr/>
        </p:nvSpPr>
        <p:spPr bwMode="auto">
          <a:xfrm>
            <a:off x="9754762" y="3919702"/>
            <a:ext cx="1661730" cy="1657596"/>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53" name="Picture 52">
            <a:extLst>
              <a:ext uri="{FF2B5EF4-FFF2-40B4-BE49-F238E27FC236}">
                <a16:creationId xmlns:a16="http://schemas.microsoft.com/office/drawing/2014/main" id="{F53006F3-5B17-4070-9E5B-B0A97E85BC90}"/>
              </a:ext>
            </a:extLst>
          </p:cNvPr>
          <p:cNvPicPr>
            <a:picLocks noChangeAspect="1"/>
          </p:cNvPicPr>
          <p:nvPr/>
        </p:nvPicPr>
        <p:blipFill>
          <a:blip r:embed="rId3"/>
          <a:stretch>
            <a:fillRect/>
          </a:stretch>
        </p:blipFill>
        <p:spPr>
          <a:xfrm>
            <a:off x="1436109" y="4316425"/>
            <a:ext cx="717923" cy="821066"/>
          </a:xfrm>
          <a:prstGeom prst="rect">
            <a:avLst/>
          </a:prstGeom>
        </p:spPr>
      </p:pic>
      <p:pic>
        <p:nvPicPr>
          <p:cNvPr id="55" name="Picture 54">
            <a:extLst>
              <a:ext uri="{FF2B5EF4-FFF2-40B4-BE49-F238E27FC236}">
                <a16:creationId xmlns:a16="http://schemas.microsoft.com/office/drawing/2014/main" id="{9288CC5C-0B8E-4F63-8E09-A195FB52DFAB}"/>
              </a:ext>
            </a:extLst>
          </p:cNvPr>
          <p:cNvPicPr>
            <a:picLocks noChangeAspect="1"/>
          </p:cNvPicPr>
          <p:nvPr/>
        </p:nvPicPr>
        <p:blipFill>
          <a:blip r:embed="rId4"/>
          <a:stretch>
            <a:fillRect/>
          </a:stretch>
        </p:blipFill>
        <p:spPr>
          <a:xfrm>
            <a:off x="3528948" y="4289953"/>
            <a:ext cx="874009" cy="874009"/>
          </a:xfrm>
          <a:prstGeom prst="rect">
            <a:avLst/>
          </a:prstGeom>
        </p:spPr>
      </p:pic>
      <p:pic>
        <p:nvPicPr>
          <p:cNvPr id="61" name="Picture 60">
            <a:extLst>
              <a:ext uri="{FF2B5EF4-FFF2-40B4-BE49-F238E27FC236}">
                <a16:creationId xmlns:a16="http://schemas.microsoft.com/office/drawing/2014/main" id="{D26DA26E-8EDD-43D1-9D2E-D56C092B054D}"/>
              </a:ext>
            </a:extLst>
          </p:cNvPr>
          <p:cNvPicPr>
            <a:picLocks noChangeAspect="1"/>
          </p:cNvPicPr>
          <p:nvPr/>
        </p:nvPicPr>
        <p:blipFill>
          <a:blip r:embed="rId5"/>
          <a:stretch>
            <a:fillRect/>
          </a:stretch>
        </p:blipFill>
        <p:spPr>
          <a:xfrm>
            <a:off x="10249203" y="4261556"/>
            <a:ext cx="672467" cy="1134448"/>
          </a:xfrm>
          <a:prstGeom prst="rect">
            <a:avLst/>
          </a:prstGeom>
        </p:spPr>
      </p:pic>
      <p:pic>
        <p:nvPicPr>
          <p:cNvPr id="67" name="Picture 66">
            <a:extLst>
              <a:ext uri="{FF2B5EF4-FFF2-40B4-BE49-F238E27FC236}">
                <a16:creationId xmlns:a16="http://schemas.microsoft.com/office/drawing/2014/main" id="{89DA4BD3-06C6-4963-8429-24B431F2D18B}"/>
              </a:ext>
            </a:extLst>
          </p:cNvPr>
          <p:cNvPicPr>
            <a:picLocks noChangeAspect="1"/>
          </p:cNvPicPr>
          <p:nvPr/>
        </p:nvPicPr>
        <p:blipFill>
          <a:blip r:embed="rId6"/>
          <a:stretch>
            <a:fillRect/>
          </a:stretch>
        </p:blipFill>
        <p:spPr>
          <a:xfrm>
            <a:off x="5670825" y="4316425"/>
            <a:ext cx="987566" cy="821066"/>
          </a:xfrm>
          <a:prstGeom prst="rect">
            <a:avLst/>
          </a:prstGeom>
        </p:spPr>
      </p:pic>
      <p:sp>
        <p:nvSpPr>
          <p:cNvPr id="7" name="TextBox 6">
            <a:extLst>
              <a:ext uri="{FF2B5EF4-FFF2-40B4-BE49-F238E27FC236}">
                <a16:creationId xmlns:a16="http://schemas.microsoft.com/office/drawing/2014/main" id="{72211803-2C90-4CEB-998C-1D68912817B0}"/>
              </a:ext>
            </a:extLst>
          </p:cNvPr>
          <p:cNvSpPr txBox="1"/>
          <p:nvPr/>
        </p:nvSpPr>
        <p:spPr>
          <a:xfrm>
            <a:off x="414172" y="6121825"/>
            <a:ext cx="4130023" cy="369332"/>
          </a:xfrm>
          <a:prstGeom prst="rect">
            <a:avLst/>
          </a:prstGeom>
          <a:noFill/>
        </p:spPr>
        <p:txBody>
          <a:bodyPr wrap="square"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7"/>
              </a:rPr>
              <a:t>https://aka.ms/</a:t>
            </a:r>
            <a:r>
              <a:rPr lang="en-US">
                <a:gradFill>
                  <a:gsLst>
                    <a:gs pos="2917">
                      <a:srgbClr val="50E6FF"/>
                    </a:gs>
                    <a:gs pos="30000">
                      <a:srgbClr val="50E6FF"/>
                    </a:gs>
                  </a:gsLst>
                  <a:lin ang="5400000" scaled="0"/>
                </a:gradFill>
                <a:latin typeface="Segoe UI"/>
                <a:hlinkClick r:id="rId7"/>
              </a:rPr>
              <a:t>architecture/framework</a:t>
            </a:r>
            <a:endParaRPr lang="en-US">
              <a:gradFill>
                <a:gsLst>
                  <a:gs pos="2917">
                    <a:srgbClr val="50E6FF"/>
                  </a:gs>
                  <a:gs pos="30000">
                    <a:srgbClr val="50E6FF"/>
                  </a:gs>
                </a:gsLst>
                <a:lin ang="5400000" scaled="0"/>
              </a:gradFill>
              <a:latin typeface="Segoe UI"/>
            </a:endParaRPr>
          </a:p>
        </p:txBody>
      </p:sp>
      <p:grpSp>
        <p:nvGrpSpPr>
          <p:cNvPr id="16" name="Graphic 3" descr="Blockchain">
            <a:extLst>
              <a:ext uri="{FF2B5EF4-FFF2-40B4-BE49-F238E27FC236}">
                <a16:creationId xmlns:a16="http://schemas.microsoft.com/office/drawing/2014/main" id="{47D367F7-BF4B-44C0-A59A-E61E38E957C9}"/>
              </a:ext>
            </a:extLst>
          </p:cNvPr>
          <p:cNvGrpSpPr/>
          <p:nvPr/>
        </p:nvGrpSpPr>
        <p:grpSpPr>
          <a:xfrm>
            <a:off x="7821684" y="4208507"/>
            <a:ext cx="1099993" cy="1123227"/>
            <a:chOff x="7885892" y="2434298"/>
            <a:chExt cx="914400" cy="914400"/>
          </a:xfrm>
        </p:grpSpPr>
        <p:sp>
          <p:nvSpPr>
            <p:cNvPr id="18" name="Freeform: Shape 17">
              <a:extLst>
                <a:ext uri="{FF2B5EF4-FFF2-40B4-BE49-F238E27FC236}">
                  <a16:creationId xmlns:a16="http://schemas.microsoft.com/office/drawing/2014/main" id="{05AD09ED-FC81-49C9-A1B1-135DB5D0FCD0}"/>
                </a:ext>
              </a:extLst>
            </p:cNvPr>
            <p:cNvSpPr/>
            <p:nvPr/>
          </p:nvSpPr>
          <p:spPr>
            <a:xfrm>
              <a:off x="7952567" y="3022695"/>
              <a:ext cx="143160" cy="249802"/>
            </a:xfrm>
            <a:custGeom>
              <a:avLst/>
              <a:gdLst>
                <a:gd name="connsiteX0" fmla="*/ 0 w 143160"/>
                <a:gd name="connsiteY0" fmla="*/ 15250 h 249802"/>
                <a:gd name="connsiteX1" fmla="*/ 0 w 143160"/>
                <a:gd name="connsiteY1" fmla="*/ 163030 h 249802"/>
                <a:gd name="connsiteX2" fmla="*/ 143161 w 143160"/>
                <a:gd name="connsiteY2" fmla="*/ 249803 h 249802"/>
                <a:gd name="connsiteX3" fmla="*/ 143161 w 143160"/>
                <a:gd name="connsiteY3" fmla="*/ 86735 h 249802"/>
                <a:gd name="connsiteX4" fmla="*/ 0 w 143160"/>
                <a:gd name="connsiteY4" fmla="*/ 0 h 249802"/>
                <a:gd name="connsiteX5" fmla="*/ 0 w 143160"/>
                <a:gd name="connsiteY5" fmla="*/ 15250 h 24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60" h="249802">
                  <a:moveTo>
                    <a:pt x="0" y="15250"/>
                  </a:moveTo>
                  <a:lnTo>
                    <a:pt x="0" y="163030"/>
                  </a:lnTo>
                  <a:lnTo>
                    <a:pt x="143161" y="249803"/>
                  </a:lnTo>
                  <a:lnTo>
                    <a:pt x="143161" y="86735"/>
                  </a:lnTo>
                  <a:lnTo>
                    <a:pt x="0" y="0"/>
                  </a:lnTo>
                  <a:lnTo>
                    <a:pt x="0" y="15250"/>
                  </a:lnTo>
                  <a:close/>
                </a:path>
              </a:pathLst>
            </a:custGeom>
            <a:solidFill>
              <a:srgbClr val="4BE8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3405FC5-DD4B-47DC-AE8C-CE78FCFC2889}"/>
                </a:ext>
              </a:extLst>
            </p:cNvPr>
            <p:cNvSpPr/>
            <p:nvPr/>
          </p:nvSpPr>
          <p:spPr>
            <a:xfrm>
              <a:off x="8590456" y="3022609"/>
              <a:ext cx="143160" cy="249888"/>
            </a:xfrm>
            <a:custGeom>
              <a:avLst/>
              <a:gdLst>
                <a:gd name="connsiteX0" fmla="*/ 0 w 143160"/>
                <a:gd name="connsiteY0" fmla="*/ 249888 h 249888"/>
                <a:gd name="connsiteX1" fmla="*/ 143161 w 143160"/>
                <a:gd name="connsiteY1" fmla="*/ 163116 h 249888"/>
                <a:gd name="connsiteX2" fmla="*/ 143161 w 143160"/>
                <a:gd name="connsiteY2" fmla="*/ 0 h 249888"/>
                <a:gd name="connsiteX3" fmla="*/ 0 w 143160"/>
                <a:gd name="connsiteY3" fmla="*/ 86725 h 249888"/>
                <a:gd name="connsiteX4" fmla="*/ 0 w 143160"/>
                <a:gd name="connsiteY4" fmla="*/ 249888 h 249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60" h="249888">
                  <a:moveTo>
                    <a:pt x="0" y="249888"/>
                  </a:moveTo>
                  <a:lnTo>
                    <a:pt x="143161" y="163116"/>
                  </a:lnTo>
                  <a:lnTo>
                    <a:pt x="143161" y="0"/>
                  </a:lnTo>
                  <a:lnTo>
                    <a:pt x="0" y="86725"/>
                  </a:lnTo>
                  <a:lnTo>
                    <a:pt x="0" y="249888"/>
                  </a:lnTo>
                  <a:close/>
                </a:path>
              </a:pathLst>
            </a:custGeom>
            <a:solidFill>
              <a:srgbClr val="4BE8FF"/>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9D180CB-DAEA-49F1-8E8B-17DD2B07D819}"/>
                </a:ext>
              </a:extLst>
            </p:cNvPr>
            <p:cNvSpPr/>
            <p:nvPr/>
          </p:nvSpPr>
          <p:spPr>
            <a:xfrm>
              <a:off x="8190692" y="2615044"/>
              <a:ext cx="143160" cy="249783"/>
            </a:xfrm>
            <a:custGeom>
              <a:avLst/>
              <a:gdLst>
                <a:gd name="connsiteX0" fmla="*/ 39653 w 143160"/>
                <a:gd name="connsiteY0" fmla="*/ 99203 h 249783"/>
                <a:gd name="connsiteX1" fmla="*/ 56074 w 143160"/>
                <a:gd name="connsiteY1" fmla="*/ 95479 h 249783"/>
                <a:gd name="connsiteX2" fmla="*/ 94184 w 143160"/>
                <a:gd name="connsiteY2" fmla="*/ 133568 h 249783"/>
                <a:gd name="connsiteX3" fmla="*/ 72514 w 143160"/>
                <a:gd name="connsiteY3" fmla="*/ 167954 h 249783"/>
                <a:gd name="connsiteX4" fmla="*/ 36509 w 143160"/>
                <a:gd name="connsiteY4" fmla="*/ 185156 h 249783"/>
                <a:gd name="connsiteX5" fmla="*/ 143161 w 143160"/>
                <a:gd name="connsiteY5" fmla="*/ 249784 h 249783"/>
                <a:gd name="connsiteX6" fmla="*/ 143161 w 143160"/>
                <a:gd name="connsiteY6" fmla="*/ 86725 h 249783"/>
                <a:gd name="connsiteX7" fmla="*/ 0 w 143160"/>
                <a:gd name="connsiteY7" fmla="*/ 0 h 249783"/>
                <a:gd name="connsiteX8" fmla="*/ 0 w 143160"/>
                <a:gd name="connsiteY8" fmla="*/ 118110 h 24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783">
                  <a:moveTo>
                    <a:pt x="39653" y="99203"/>
                  </a:moveTo>
                  <a:cubicBezTo>
                    <a:pt x="44775" y="96738"/>
                    <a:pt x="50389" y="95464"/>
                    <a:pt x="56074" y="95479"/>
                  </a:cubicBezTo>
                  <a:cubicBezTo>
                    <a:pt x="77115" y="95473"/>
                    <a:pt x="94178" y="112525"/>
                    <a:pt x="94184" y="133568"/>
                  </a:cubicBezTo>
                  <a:cubicBezTo>
                    <a:pt x="94189" y="148248"/>
                    <a:pt x="85758" y="161624"/>
                    <a:pt x="72514" y="167954"/>
                  </a:cubicBezTo>
                  <a:lnTo>
                    <a:pt x="36509" y="185156"/>
                  </a:lnTo>
                  <a:lnTo>
                    <a:pt x="143161" y="249784"/>
                  </a:lnTo>
                  <a:lnTo>
                    <a:pt x="143161" y="86725"/>
                  </a:lnTo>
                  <a:lnTo>
                    <a:pt x="0" y="0"/>
                  </a:lnTo>
                  <a:lnTo>
                    <a:pt x="0" y="118110"/>
                  </a:lnTo>
                  <a:close/>
                </a:path>
              </a:pathLst>
            </a:custGeom>
            <a:solidFill>
              <a:srgbClr val="4BE8FF"/>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211AEC3-DA94-4A51-AEF5-91041FDC5CC3}"/>
                </a:ext>
              </a:extLst>
            </p:cNvPr>
            <p:cNvSpPr/>
            <p:nvPr/>
          </p:nvSpPr>
          <p:spPr>
            <a:xfrm>
              <a:off x="8352331" y="2614949"/>
              <a:ext cx="143160" cy="249878"/>
            </a:xfrm>
            <a:custGeom>
              <a:avLst/>
              <a:gdLst>
                <a:gd name="connsiteX0" fmla="*/ 0 w 143160"/>
                <a:gd name="connsiteY0" fmla="*/ 86725 h 249878"/>
                <a:gd name="connsiteX1" fmla="*/ 0 w 143160"/>
                <a:gd name="connsiteY1" fmla="*/ 249879 h 249878"/>
                <a:gd name="connsiteX2" fmla="*/ 106680 w 143160"/>
                <a:gd name="connsiteY2" fmla="*/ 185242 h 249878"/>
                <a:gd name="connsiteX3" fmla="*/ 70685 w 143160"/>
                <a:gd name="connsiteY3" fmla="*/ 168040 h 249878"/>
                <a:gd name="connsiteX4" fmla="*/ 52768 w 143160"/>
                <a:gd name="connsiteY4" fmla="*/ 117225 h 249878"/>
                <a:gd name="connsiteX5" fmla="*/ 87087 w 143160"/>
                <a:gd name="connsiteY5" fmla="*/ 95574 h 249878"/>
                <a:gd name="connsiteX6" fmla="*/ 103518 w 143160"/>
                <a:gd name="connsiteY6" fmla="*/ 99317 h 249878"/>
                <a:gd name="connsiteX7" fmla="*/ 143161 w 143160"/>
                <a:gd name="connsiteY7" fmla="*/ 118243 h 249878"/>
                <a:gd name="connsiteX8" fmla="*/ 143161 w 143160"/>
                <a:gd name="connsiteY8" fmla="*/ 0 h 24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878">
                  <a:moveTo>
                    <a:pt x="0" y="86725"/>
                  </a:moveTo>
                  <a:lnTo>
                    <a:pt x="0" y="249879"/>
                  </a:lnTo>
                  <a:lnTo>
                    <a:pt x="106680" y="185242"/>
                  </a:lnTo>
                  <a:lnTo>
                    <a:pt x="70685" y="168040"/>
                  </a:lnTo>
                  <a:cubicBezTo>
                    <a:pt x="51705" y="158955"/>
                    <a:pt x="43684" y="136205"/>
                    <a:pt x="52768" y="117225"/>
                  </a:cubicBezTo>
                  <a:cubicBezTo>
                    <a:pt x="59093" y="104009"/>
                    <a:pt x="72436" y="95592"/>
                    <a:pt x="87087" y="95574"/>
                  </a:cubicBezTo>
                  <a:cubicBezTo>
                    <a:pt x="92776" y="95565"/>
                    <a:pt x="98393" y="96845"/>
                    <a:pt x="103518" y="99317"/>
                  </a:cubicBezTo>
                  <a:lnTo>
                    <a:pt x="143161" y="118243"/>
                  </a:lnTo>
                  <a:lnTo>
                    <a:pt x="143161" y="0"/>
                  </a:lnTo>
                  <a:close/>
                </a:path>
              </a:pathLst>
            </a:custGeom>
            <a:solidFill>
              <a:srgbClr val="4BE8FF"/>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AE27083-0EAC-4A55-B99E-92F7D15D9CA6}"/>
                </a:ext>
              </a:extLst>
            </p:cNvPr>
            <p:cNvSpPr/>
            <p:nvPr/>
          </p:nvSpPr>
          <p:spPr>
            <a:xfrm>
              <a:off x="8190692" y="2500973"/>
              <a:ext cx="304800" cy="184727"/>
            </a:xfrm>
            <a:custGeom>
              <a:avLst/>
              <a:gdLst>
                <a:gd name="connsiteX0" fmla="*/ 221447 w 304800"/>
                <a:gd name="connsiteY0" fmla="*/ 142885 h 184727"/>
                <a:gd name="connsiteX1" fmla="*/ 239220 w 304800"/>
                <a:gd name="connsiteY1" fmla="*/ 132083 h 184727"/>
                <a:gd name="connsiteX2" fmla="*/ 304800 w 304800"/>
                <a:gd name="connsiteY2" fmla="*/ 92364 h 184727"/>
                <a:gd name="connsiteX3" fmla="*/ 152400 w 304800"/>
                <a:gd name="connsiteY3" fmla="*/ 0 h 184727"/>
                <a:gd name="connsiteX4" fmla="*/ 86820 w 304800"/>
                <a:gd name="connsiteY4" fmla="*/ 39719 h 184727"/>
                <a:gd name="connsiteX5" fmla="*/ 69047 w 304800"/>
                <a:gd name="connsiteY5" fmla="*/ 50521 h 184727"/>
                <a:gd name="connsiteX6" fmla="*/ 0 w 304800"/>
                <a:gd name="connsiteY6" fmla="*/ 92364 h 184727"/>
                <a:gd name="connsiteX7" fmla="*/ 152400 w 304800"/>
                <a:gd name="connsiteY7" fmla="*/ 184728 h 184727"/>
                <a:gd name="connsiteX8" fmla="*/ 221447 w 304800"/>
                <a:gd name="connsiteY8" fmla="*/ 142885 h 18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 h="184727">
                  <a:moveTo>
                    <a:pt x="221447" y="142885"/>
                  </a:moveTo>
                  <a:lnTo>
                    <a:pt x="239220" y="132083"/>
                  </a:lnTo>
                  <a:lnTo>
                    <a:pt x="304800" y="92364"/>
                  </a:lnTo>
                  <a:lnTo>
                    <a:pt x="152400" y="0"/>
                  </a:lnTo>
                  <a:lnTo>
                    <a:pt x="86820" y="39719"/>
                  </a:lnTo>
                  <a:lnTo>
                    <a:pt x="69047" y="50521"/>
                  </a:lnTo>
                  <a:lnTo>
                    <a:pt x="0" y="92364"/>
                  </a:lnTo>
                  <a:lnTo>
                    <a:pt x="152400" y="184728"/>
                  </a:lnTo>
                  <a:lnTo>
                    <a:pt x="221447" y="142885"/>
                  </a:lnTo>
                  <a:close/>
                </a:path>
              </a:pathLst>
            </a:custGeom>
            <a:solidFill>
              <a:srgbClr val="4BE8FF"/>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ACC2CBD-179B-4A8C-89FB-17C2FB45A5A0}"/>
                </a:ext>
              </a:extLst>
            </p:cNvPr>
            <p:cNvSpPr/>
            <p:nvPr/>
          </p:nvSpPr>
          <p:spPr>
            <a:xfrm>
              <a:off x="7952567" y="2931722"/>
              <a:ext cx="304800" cy="161705"/>
            </a:xfrm>
            <a:custGeom>
              <a:avLst/>
              <a:gdLst>
                <a:gd name="connsiteX0" fmla="*/ 239220 w 304800"/>
                <a:gd name="connsiteY0" fmla="*/ 108995 h 161705"/>
                <a:gd name="connsiteX1" fmla="*/ 304800 w 304800"/>
                <a:gd name="connsiteY1" fmla="*/ 69313 h 161705"/>
                <a:gd name="connsiteX2" fmla="*/ 190500 w 304800"/>
                <a:gd name="connsiteY2" fmla="*/ 0 h 161705"/>
                <a:gd name="connsiteX3" fmla="*/ 190500 w 304800"/>
                <a:gd name="connsiteY3" fmla="*/ 42863 h 161705"/>
                <a:gd name="connsiteX4" fmla="*/ 152400 w 304800"/>
                <a:gd name="connsiteY4" fmla="*/ 80963 h 161705"/>
                <a:gd name="connsiteX5" fmla="*/ 114300 w 304800"/>
                <a:gd name="connsiteY5" fmla="*/ 42863 h 161705"/>
                <a:gd name="connsiteX6" fmla="*/ 114300 w 304800"/>
                <a:gd name="connsiteY6" fmla="*/ 0 h 161705"/>
                <a:gd name="connsiteX7" fmla="*/ 86820 w 304800"/>
                <a:gd name="connsiteY7" fmla="*/ 16640 h 161705"/>
                <a:gd name="connsiteX8" fmla="*/ 69047 w 304800"/>
                <a:gd name="connsiteY8" fmla="*/ 27403 h 161705"/>
                <a:gd name="connsiteX9" fmla="*/ 0 w 304800"/>
                <a:gd name="connsiteY9" fmla="*/ 69313 h 161705"/>
                <a:gd name="connsiteX10" fmla="*/ 152400 w 304800"/>
                <a:gd name="connsiteY10" fmla="*/ 161706 h 161705"/>
                <a:gd name="connsiteX11" fmla="*/ 221447 w 304800"/>
                <a:gd name="connsiteY11" fmla="*/ 119796 h 1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00" h="161705">
                  <a:moveTo>
                    <a:pt x="239220" y="108995"/>
                  </a:moveTo>
                  <a:lnTo>
                    <a:pt x="304800" y="69313"/>
                  </a:lnTo>
                  <a:lnTo>
                    <a:pt x="190500" y="0"/>
                  </a:lnTo>
                  <a:lnTo>
                    <a:pt x="190500" y="42863"/>
                  </a:lnTo>
                  <a:cubicBezTo>
                    <a:pt x="190500" y="63904"/>
                    <a:pt x="173442" y="80963"/>
                    <a:pt x="152400" y="80963"/>
                  </a:cubicBezTo>
                  <a:cubicBezTo>
                    <a:pt x="131358" y="80963"/>
                    <a:pt x="114300" y="63904"/>
                    <a:pt x="114300" y="42863"/>
                  </a:cubicBezTo>
                  <a:lnTo>
                    <a:pt x="114300" y="0"/>
                  </a:lnTo>
                  <a:lnTo>
                    <a:pt x="86820" y="16640"/>
                  </a:lnTo>
                  <a:lnTo>
                    <a:pt x="69047" y="27403"/>
                  </a:lnTo>
                  <a:lnTo>
                    <a:pt x="0" y="69313"/>
                  </a:lnTo>
                  <a:lnTo>
                    <a:pt x="152400" y="161706"/>
                  </a:lnTo>
                  <a:lnTo>
                    <a:pt x="221447" y="119796"/>
                  </a:lnTo>
                  <a:close/>
                </a:path>
              </a:pathLst>
            </a:custGeom>
            <a:solidFill>
              <a:srgbClr val="4BE8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65C83B5-BF95-4EF0-BFAD-661DAD8636F4}"/>
                </a:ext>
              </a:extLst>
            </p:cNvPr>
            <p:cNvSpPr/>
            <p:nvPr/>
          </p:nvSpPr>
          <p:spPr>
            <a:xfrm>
              <a:off x="8428817" y="2931722"/>
              <a:ext cx="304800" cy="161705"/>
            </a:xfrm>
            <a:custGeom>
              <a:avLst/>
              <a:gdLst>
                <a:gd name="connsiteX0" fmla="*/ 239220 w 304800"/>
                <a:gd name="connsiteY0" fmla="*/ 108995 h 161705"/>
                <a:gd name="connsiteX1" fmla="*/ 304800 w 304800"/>
                <a:gd name="connsiteY1" fmla="*/ 69313 h 161705"/>
                <a:gd name="connsiteX2" fmla="*/ 190500 w 304800"/>
                <a:gd name="connsiteY2" fmla="*/ 0 h 161705"/>
                <a:gd name="connsiteX3" fmla="*/ 190500 w 304800"/>
                <a:gd name="connsiteY3" fmla="*/ 42863 h 161705"/>
                <a:gd name="connsiteX4" fmla="*/ 152400 w 304800"/>
                <a:gd name="connsiteY4" fmla="*/ 80963 h 161705"/>
                <a:gd name="connsiteX5" fmla="*/ 114300 w 304800"/>
                <a:gd name="connsiteY5" fmla="*/ 42863 h 161705"/>
                <a:gd name="connsiteX6" fmla="*/ 114300 w 304800"/>
                <a:gd name="connsiteY6" fmla="*/ 0 h 161705"/>
                <a:gd name="connsiteX7" fmla="*/ 86820 w 304800"/>
                <a:gd name="connsiteY7" fmla="*/ 16631 h 161705"/>
                <a:gd name="connsiteX8" fmla="*/ 69047 w 304800"/>
                <a:gd name="connsiteY8" fmla="*/ 27403 h 161705"/>
                <a:gd name="connsiteX9" fmla="*/ 0 w 304800"/>
                <a:gd name="connsiteY9" fmla="*/ 69313 h 161705"/>
                <a:gd name="connsiteX10" fmla="*/ 152400 w 304800"/>
                <a:gd name="connsiteY10" fmla="*/ 161706 h 161705"/>
                <a:gd name="connsiteX11" fmla="*/ 221447 w 304800"/>
                <a:gd name="connsiteY11" fmla="*/ 119796 h 1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00" h="161705">
                  <a:moveTo>
                    <a:pt x="239220" y="108995"/>
                  </a:moveTo>
                  <a:lnTo>
                    <a:pt x="304800" y="69313"/>
                  </a:lnTo>
                  <a:lnTo>
                    <a:pt x="190500" y="0"/>
                  </a:lnTo>
                  <a:lnTo>
                    <a:pt x="190500" y="42863"/>
                  </a:lnTo>
                  <a:cubicBezTo>
                    <a:pt x="190500" y="63904"/>
                    <a:pt x="173442" y="80963"/>
                    <a:pt x="152400" y="80963"/>
                  </a:cubicBezTo>
                  <a:cubicBezTo>
                    <a:pt x="131358" y="80963"/>
                    <a:pt x="114300" y="63904"/>
                    <a:pt x="114300" y="42863"/>
                  </a:cubicBezTo>
                  <a:lnTo>
                    <a:pt x="114300" y="0"/>
                  </a:lnTo>
                  <a:lnTo>
                    <a:pt x="86820" y="16631"/>
                  </a:lnTo>
                  <a:lnTo>
                    <a:pt x="69047" y="27403"/>
                  </a:lnTo>
                  <a:lnTo>
                    <a:pt x="0" y="69313"/>
                  </a:lnTo>
                  <a:lnTo>
                    <a:pt x="152400" y="161706"/>
                  </a:lnTo>
                  <a:lnTo>
                    <a:pt x="221447" y="119796"/>
                  </a:lnTo>
                  <a:close/>
                </a:path>
              </a:pathLst>
            </a:custGeom>
            <a:solidFill>
              <a:srgbClr val="4BE8FF"/>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761DED6-947D-4298-87D8-23BF8A2733BA}"/>
                </a:ext>
              </a:extLst>
            </p:cNvPr>
            <p:cNvSpPr/>
            <p:nvPr/>
          </p:nvSpPr>
          <p:spPr>
            <a:xfrm>
              <a:off x="8428817" y="3022695"/>
              <a:ext cx="143160" cy="249802"/>
            </a:xfrm>
            <a:custGeom>
              <a:avLst/>
              <a:gdLst>
                <a:gd name="connsiteX0" fmla="*/ 0 w 143160"/>
                <a:gd name="connsiteY0" fmla="*/ 15250 h 249802"/>
                <a:gd name="connsiteX1" fmla="*/ 0 w 143160"/>
                <a:gd name="connsiteY1" fmla="*/ 123568 h 249802"/>
                <a:gd name="connsiteX2" fmla="*/ 27699 w 143160"/>
                <a:gd name="connsiteY2" fmla="*/ 106566 h 249802"/>
                <a:gd name="connsiteX3" fmla="*/ 80105 w 143160"/>
                <a:gd name="connsiteY3" fmla="*/ 119110 h 249802"/>
                <a:gd name="connsiteX4" fmla="*/ 67561 w 143160"/>
                <a:gd name="connsiteY4" fmla="*/ 171517 h 249802"/>
                <a:gd name="connsiteX5" fmla="*/ 40957 w 143160"/>
                <a:gd name="connsiteY5" fmla="*/ 187890 h 249802"/>
                <a:gd name="connsiteX6" fmla="*/ 143161 w 143160"/>
                <a:gd name="connsiteY6" fmla="*/ 249803 h 249802"/>
                <a:gd name="connsiteX7" fmla="*/ 143161 w 143160"/>
                <a:gd name="connsiteY7" fmla="*/ 86735 h 249802"/>
                <a:gd name="connsiteX8" fmla="*/ 0 w 143160"/>
                <a:gd name="connsiteY8" fmla="*/ 0 h 24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802">
                  <a:moveTo>
                    <a:pt x="0" y="15250"/>
                  </a:moveTo>
                  <a:lnTo>
                    <a:pt x="0" y="123568"/>
                  </a:lnTo>
                  <a:lnTo>
                    <a:pt x="27699" y="106566"/>
                  </a:lnTo>
                  <a:cubicBezTo>
                    <a:pt x="45634" y="95558"/>
                    <a:pt x="69097" y="101175"/>
                    <a:pt x="80105" y="119110"/>
                  </a:cubicBezTo>
                  <a:cubicBezTo>
                    <a:pt x="91113" y="137046"/>
                    <a:pt x="85496" y="160509"/>
                    <a:pt x="67561" y="171517"/>
                  </a:cubicBezTo>
                  <a:lnTo>
                    <a:pt x="40957" y="187890"/>
                  </a:lnTo>
                  <a:lnTo>
                    <a:pt x="143161" y="249803"/>
                  </a:lnTo>
                  <a:lnTo>
                    <a:pt x="143161" y="86735"/>
                  </a:lnTo>
                  <a:lnTo>
                    <a:pt x="0" y="0"/>
                  </a:lnTo>
                  <a:close/>
                </a:path>
              </a:pathLst>
            </a:custGeom>
            <a:solidFill>
              <a:srgbClr val="4BE8FF"/>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C066F7A-3158-459C-8D1B-61F28A1C7B55}"/>
                </a:ext>
              </a:extLst>
            </p:cNvPr>
            <p:cNvSpPr/>
            <p:nvPr/>
          </p:nvSpPr>
          <p:spPr>
            <a:xfrm>
              <a:off x="8114206" y="3022609"/>
              <a:ext cx="143160" cy="249888"/>
            </a:xfrm>
            <a:custGeom>
              <a:avLst/>
              <a:gdLst>
                <a:gd name="connsiteX0" fmla="*/ 74828 w 143160"/>
                <a:gd name="connsiteY0" fmla="*/ 167307 h 249888"/>
                <a:gd name="connsiteX1" fmla="*/ 63955 w 143160"/>
                <a:gd name="connsiteY1" fmla="*/ 114533 h 249888"/>
                <a:gd name="connsiteX2" fmla="*/ 116243 w 143160"/>
                <a:gd name="connsiteY2" fmla="*/ 103346 h 249888"/>
                <a:gd name="connsiteX3" fmla="*/ 143161 w 143160"/>
                <a:gd name="connsiteY3" fmla="*/ 120777 h 249888"/>
                <a:gd name="connsiteX4" fmla="*/ 143161 w 143160"/>
                <a:gd name="connsiteY4" fmla="*/ 0 h 249888"/>
                <a:gd name="connsiteX5" fmla="*/ 0 w 143160"/>
                <a:gd name="connsiteY5" fmla="*/ 86725 h 249888"/>
                <a:gd name="connsiteX6" fmla="*/ 0 w 143160"/>
                <a:gd name="connsiteY6" fmla="*/ 249888 h 249888"/>
                <a:gd name="connsiteX7" fmla="*/ 104518 w 143160"/>
                <a:gd name="connsiteY7" fmla="*/ 186538 h 24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160" h="249888">
                  <a:moveTo>
                    <a:pt x="74828" y="167307"/>
                  </a:moveTo>
                  <a:cubicBezTo>
                    <a:pt x="57253" y="155737"/>
                    <a:pt x="52385" y="132109"/>
                    <a:pt x="63955" y="114533"/>
                  </a:cubicBezTo>
                  <a:cubicBezTo>
                    <a:pt x="75401" y="97146"/>
                    <a:pt x="98684" y="92165"/>
                    <a:pt x="116243" y="103346"/>
                  </a:cubicBezTo>
                  <a:lnTo>
                    <a:pt x="143161" y="120777"/>
                  </a:lnTo>
                  <a:lnTo>
                    <a:pt x="143161" y="0"/>
                  </a:lnTo>
                  <a:lnTo>
                    <a:pt x="0" y="86725"/>
                  </a:lnTo>
                  <a:lnTo>
                    <a:pt x="0" y="249888"/>
                  </a:lnTo>
                  <a:lnTo>
                    <a:pt x="104518" y="186538"/>
                  </a:lnTo>
                  <a:close/>
                </a:path>
              </a:pathLst>
            </a:custGeom>
            <a:solidFill>
              <a:srgbClr val="4BE8FF"/>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CD478FF-32AE-4F04-A36D-18D5563357B9}"/>
                </a:ext>
              </a:extLst>
            </p:cNvPr>
            <p:cNvSpPr/>
            <p:nvPr/>
          </p:nvSpPr>
          <p:spPr>
            <a:xfrm>
              <a:off x="8190428" y="3138714"/>
              <a:ext cx="305069" cy="124258"/>
            </a:xfrm>
            <a:custGeom>
              <a:avLst/>
              <a:gdLst>
                <a:gd name="connsiteX0" fmla="*/ 152073 w 305069"/>
                <a:gd name="connsiteY0" fmla="*/ 124258 h 124258"/>
                <a:gd name="connsiteX1" fmla="*/ 141720 w 305069"/>
                <a:gd name="connsiteY1" fmla="*/ 121201 h 124258"/>
                <a:gd name="connsiteX2" fmla="*/ 8960 w 305069"/>
                <a:gd name="connsiteY2" fmla="*/ 35209 h 124258"/>
                <a:gd name="connsiteX3" fmla="*/ 2896 w 305069"/>
                <a:gd name="connsiteY3" fmla="*/ 8960 h 124258"/>
                <a:gd name="connsiteX4" fmla="*/ 29145 w 305069"/>
                <a:gd name="connsiteY4" fmla="*/ 2896 h 124258"/>
                <a:gd name="connsiteX5" fmla="*/ 29668 w 305069"/>
                <a:gd name="connsiteY5" fmla="*/ 3234 h 124258"/>
                <a:gd name="connsiteX6" fmla="*/ 152350 w 305069"/>
                <a:gd name="connsiteY6" fmla="*/ 82691 h 124258"/>
                <a:gd name="connsiteX7" fmla="*/ 276051 w 305069"/>
                <a:gd name="connsiteY7" fmla="*/ 6787 h 124258"/>
                <a:gd name="connsiteX8" fmla="*/ 302254 w 305069"/>
                <a:gd name="connsiteY8" fmla="*/ 13064 h 124258"/>
                <a:gd name="connsiteX9" fmla="*/ 295977 w 305069"/>
                <a:gd name="connsiteY9" fmla="*/ 39267 h 124258"/>
                <a:gd name="connsiteX10" fmla="*/ 162027 w 305069"/>
                <a:gd name="connsiteY10" fmla="*/ 121449 h 124258"/>
                <a:gd name="connsiteX11" fmla="*/ 152073 w 305069"/>
                <a:gd name="connsiteY11" fmla="*/ 124258 h 12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069" h="124258">
                  <a:moveTo>
                    <a:pt x="152073" y="124258"/>
                  </a:moveTo>
                  <a:cubicBezTo>
                    <a:pt x="148400" y="124259"/>
                    <a:pt x="144804" y="123197"/>
                    <a:pt x="141720" y="121201"/>
                  </a:cubicBezTo>
                  <a:lnTo>
                    <a:pt x="8960" y="35209"/>
                  </a:lnTo>
                  <a:cubicBezTo>
                    <a:pt x="37" y="29635"/>
                    <a:pt x="-2678" y="17883"/>
                    <a:pt x="2896" y="8960"/>
                  </a:cubicBezTo>
                  <a:cubicBezTo>
                    <a:pt x="8470" y="37"/>
                    <a:pt x="20222" y="-2678"/>
                    <a:pt x="29145" y="2896"/>
                  </a:cubicBezTo>
                  <a:cubicBezTo>
                    <a:pt x="29321" y="3005"/>
                    <a:pt x="29495" y="3119"/>
                    <a:pt x="29668" y="3234"/>
                  </a:cubicBezTo>
                  <a:lnTo>
                    <a:pt x="152350" y="82691"/>
                  </a:lnTo>
                  <a:lnTo>
                    <a:pt x="276051" y="6787"/>
                  </a:lnTo>
                  <a:cubicBezTo>
                    <a:pt x="285019" y="1284"/>
                    <a:pt x="296751" y="4095"/>
                    <a:pt x="302254" y="13064"/>
                  </a:cubicBezTo>
                  <a:cubicBezTo>
                    <a:pt x="307757" y="22032"/>
                    <a:pt x="304946" y="33764"/>
                    <a:pt x="295977" y="39267"/>
                  </a:cubicBezTo>
                  <a:lnTo>
                    <a:pt x="162027" y="121449"/>
                  </a:lnTo>
                  <a:cubicBezTo>
                    <a:pt x="159031" y="123285"/>
                    <a:pt x="155587" y="124257"/>
                    <a:pt x="152073" y="124258"/>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297D4B7-5F62-4669-ADE9-C2C59E0E2D2E}"/>
                </a:ext>
              </a:extLst>
            </p:cNvPr>
            <p:cNvSpPr/>
            <p:nvPr/>
          </p:nvSpPr>
          <p:spPr>
            <a:xfrm>
              <a:off x="8085917" y="2729564"/>
              <a:ext cx="179912" cy="264022"/>
            </a:xfrm>
            <a:custGeom>
              <a:avLst/>
              <a:gdLst>
                <a:gd name="connsiteX0" fmla="*/ 38100 w 179912"/>
                <a:gd name="connsiteY0" fmla="*/ 244973 h 264022"/>
                <a:gd name="connsiteX1" fmla="*/ 38100 w 179912"/>
                <a:gd name="connsiteY1" fmla="*/ 98812 h 264022"/>
                <a:gd name="connsiteX2" fmla="*/ 169069 w 179912"/>
                <a:gd name="connsiteY2" fmla="*/ 36252 h 264022"/>
                <a:gd name="connsiteX3" fmla="*/ 178046 w 179912"/>
                <a:gd name="connsiteY3" fmla="*/ 10844 h 264022"/>
                <a:gd name="connsiteX4" fmla="*/ 152638 w 179912"/>
                <a:gd name="connsiteY4" fmla="*/ 1866 h 264022"/>
                <a:gd name="connsiteX5" fmla="*/ 10849 w 179912"/>
                <a:gd name="connsiteY5" fmla="*/ 69618 h 264022"/>
                <a:gd name="connsiteX6" fmla="*/ 0 w 179912"/>
                <a:gd name="connsiteY6" fmla="*/ 86801 h 264022"/>
                <a:gd name="connsiteX7" fmla="*/ 0 w 179912"/>
                <a:gd name="connsiteY7" fmla="*/ 244973 h 264022"/>
                <a:gd name="connsiteX8" fmla="*/ 19050 w 179912"/>
                <a:gd name="connsiteY8" fmla="*/ 264023 h 264022"/>
                <a:gd name="connsiteX9" fmla="*/ 19050 w 179912"/>
                <a:gd name="connsiteY9" fmla="*/ 264023 h 264022"/>
                <a:gd name="connsiteX10" fmla="*/ 38100 w 179912"/>
                <a:gd name="connsiteY10" fmla="*/ 244973 h 26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9912" h="264022">
                  <a:moveTo>
                    <a:pt x="38100" y="244973"/>
                  </a:moveTo>
                  <a:lnTo>
                    <a:pt x="38100" y="98812"/>
                  </a:lnTo>
                  <a:lnTo>
                    <a:pt x="169069" y="36252"/>
                  </a:lnTo>
                  <a:cubicBezTo>
                    <a:pt x="178564" y="31715"/>
                    <a:pt x="182583" y="20339"/>
                    <a:pt x="178046" y="10844"/>
                  </a:cubicBezTo>
                  <a:cubicBezTo>
                    <a:pt x="173509" y="1348"/>
                    <a:pt x="162134" y="-2671"/>
                    <a:pt x="152638" y="1866"/>
                  </a:cubicBezTo>
                  <a:lnTo>
                    <a:pt x="10849" y="69618"/>
                  </a:lnTo>
                  <a:cubicBezTo>
                    <a:pt x="4224" y="72777"/>
                    <a:pt x="5" y="79462"/>
                    <a:pt x="0" y="86801"/>
                  </a:cubicBezTo>
                  <a:lnTo>
                    <a:pt x="0" y="244973"/>
                  </a:lnTo>
                  <a:cubicBezTo>
                    <a:pt x="0" y="255494"/>
                    <a:pt x="8529" y="264023"/>
                    <a:pt x="19050" y="264023"/>
                  </a:cubicBezTo>
                  <a:lnTo>
                    <a:pt x="19050" y="264023"/>
                  </a:lnTo>
                  <a:cubicBezTo>
                    <a:pt x="29571" y="264023"/>
                    <a:pt x="38100" y="255494"/>
                    <a:pt x="38100" y="244973"/>
                  </a:cubicBezTo>
                  <a:close/>
                </a:path>
              </a:pathLst>
            </a:custGeom>
            <a:solidFill>
              <a:schemeClr val="accent1"/>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7E98A1E-1934-484B-BF33-72B82CE77EAD}"/>
                </a:ext>
              </a:extLst>
            </p:cNvPr>
            <p:cNvSpPr/>
            <p:nvPr/>
          </p:nvSpPr>
          <p:spPr>
            <a:xfrm>
              <a:off x="8420354" y="2729611"/>
              <a:ext cx="179912" cy="263975"/>
            </a:xfrm>
            <a:custGeom>
              <a:avLst/>
              <a:gdLst>
                <a:gd name="connsiteX0" fmla="*/ 179912 w 179912"/>
                <a:gd name="connsiteY0" fmla="*/ 244925 h 263975"/>
                <a:gd name="connsiteX1" fmla="*/ 179912 w 179912"/>
                <a:gd name="connsiteY1" fmla="*/ 86753 h 263975"/>
                <a:gd name="connsiteX2" fmla="*/ 169073 w 179912"/>
                <a:gd name="connsiteY2" fmla="*/ 69608 h 263975"/>
                <a:gd name="connsiteX3" fmla="*/ 27274 w 179912"/>
                <a:gd name="connsiteY3" fmla="*/ 1866 h 263975"/>
                <a:gd name="connsiteX4" fmla="*/ 1866 w 179912"/>
                <a:gd name="connsiteY4" fmla="*/ 10844 h 263975"/>
                <a:gd name="connsiteX5" fmla="*/ 10844 w 179912"/>
                <a:gd name="connsiteY5" fmla="*/ 36252 h 263975"/>
                <a:gd name="connsiteX6" fmla="*/ 141812 w 179912"/>
                <a:gd name="connsiteY6" fmla="*/ 98764 h 263975"/>
                <a:gd name="connsiteX7" fmla="*/ 141812 w 179912"/>
                <a:gd name="connsiteY7" fmla="*/ 244925 h 263975"/>
                <a:gd name="connsiteX8" fmla="*/ 160862 w 179912"/>
                <a:gd name="connsiteY8" fmla="*/ 263975 h 263975"/>
                <a:gd name="connsiteX9" fmla="*/ 179912 w 179912"/>
                <a:gd name="connsiteY9" fmla="*/ 244925 h 26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912" h="263975">
                  <a:moveTo>
                    <a:pt x="179912" y="244925"/>
                  </a:moveTo>
                  <a:lnTo>
                    <a:pt x="179912" y="86753"/>
                  </a:lnTo>
                  <a:cubicBezTo>
                    <a:pt x="179895" y="79429"/>
                    <a:pt x="175681" y="72765"/>
                    <a:pt x="169073" y="69608"/>
                  </a:cubicBezTo>
                  <a:lnTo>
                    <a:pt x="27274" y="1866"/>
                  </a:lnTo>
                  <a:cubicBezTo>
                    <a:pt x="17779" y="-2671"/>
                    <a:pt x="6403" y="1348"/>
                    <a:pt x="1866" y="10844"/>
                  </a:cubicBezTo>
                  <a:cubicBezTo>
                    <a:pt x="-2671" y="20339"/>
                    <a:pt x="1348" y="31715"/>
                    <a:pt x="10844" y="36252"/>
                  </a:cubicBezTo>
                  <a:lnTo>
                    <a:pt x="141812" y="98764"/>
                  </a:lnTo>
                  <a:lnTo>
                    <a:pt x="141812" y="244925"/>
                  </a:lnTo>
                  <a:cubicBezTo>
                    <a:pt x="141812" y="255447"/>
                    <a:pt x="150341" y="263975"/>
                    <a:pt x="160862" y="263975"/>
                  </a:cubicBezTo>
                  <a:cubicBezTo>
                    <a:pt x="171384" y="263975"/>
                    <a:pt x="179912" y="255447"/>
                    <a:pt x="179912" y="244925"/>
                  </a:cubicBez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6969994"/>
      </p:ext>
    </p:extLst>
  </p:cSld>
  <p:clrMapOvr>
    <a:masterClrMapping/>
  </p:clrMapOvr>
  <p:transition advTm="39590">
    <p:fade/>
  </p:transition>
  <p:extLst>
    <p:ext uri="{3A86A75C-4F4B-4683-9AE1-C65F6400EC91}">
      <p14:laserTraceLst xmlns:p14="http://schemas.microsoft.com/office/powerpoint/2010/main">
        <p14:tracePtLst>
          <p14:tracePt t="37661" x="2049463" y="6107113"/>
          <p14:tracePt t="37699" x="2408238" y="5740400"/>
          <p14:tracePt t="37707" x="2479675" y="5692775"/>
          <p14:tracePt t="37721" x="2541588" y="5653088"/>
          <p14:tracePt t="37731" x="2603500" y="5622925"/>
          <p14:tracePt t="37766" x="3105150" y="5419725"/>
          <p14:tracePt t="37777" x="3332163" y="5238750"/>
          <p14:tracePt t="37789" x="3402013" y="5145088"/>
          <p14:tracePt t="37797" x="3441700" y="4981575"/>
          <p14:tracePt t="37834" x="3244850" y="4378325"/>
          <p14:tracePt t="37842" x="2971800" y="4105275"/>
          <p14:tracePt t="37855" x="2800350" y="3979863"/>
          <p14:tracePt t="37865" x="2581275" y="3848100"/>
          <p14:tracePt t="37906" x="2338388" y="3730625"/>
          <p14:tracePt t="37988" x="2370138" y="3730625"/>
          <p14:tracePt t="37996" x="2493963" y="3698875"/>
          <p14:tracePt t="38004" x="2651125" y="3659188"/>
          <p14:tracePt t="38043" x="5622925" y="3503613"/>
          <p14:tracePt t="38050" x="7367588" y="3503613"/>
          <p14:tracePt t="38060" x="8578850" y="3503613"/>
          <p14:tracePt t="38082" x="10221913" y="3463925"/>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78592" y="181479"/>
            <a:ext cx="11306469" cy="813819"/>
          </a:xfrm>
        </p:spPr>
        <p:txBody>
          <a:bodyPr wrap="square" anchor="ctr">
            <a:normAutofit/>
          </a:bodyPr>
          <a:lstStyle/>
          <a:p>
            <a:r>
              <a:rPr lang="en-US" dirty="0"/>
              <a:t>Azure Open AI Landing Zone</a:t>
            </a:r>
          </a:p>
        </p:txBody>
      </p:sp>
      <p:pic>
        <p:nvPicPr>
          <p:cNvPr id="7" name="Picture 6">
            <a:extLst>
              <a:ext uri="{FF2B5EF4-FFF2-40B4-BE49-F238E27FC236}">
                <a16:creationId xmlns:a16="http://schemas.microsoft.com/office/drawing/2014/main" id="{E4AAA593-A55F-6C24-3DEA-7BCA1A0B5A53}"/>
              </a:ext>
            </a:extLst>
          </p:cNvPr>
          <p:cNvPicPr>
            <a:picLocks noChangeAspect="1"/>
          </p:cNvPicPr>
          <p:nvPr/>
        </p:nvPicPr>
        <p:blipFill>
          <a:blip r:embed="rId3"/>
          <a:stretch>
            <a:fillRect/>
          </a:stretch>
        </p:blipFill>
        <p:spPr>
          <a:xfrm>
            <a:off x="1170039" y="892228"/>
            <a:ext cx="9521407" cy="5641434"/>
          </a:xfrm>
          <a:prstGeom prst="rect">
            <a:avLst/>
          </a:prstGeom>
          <a:noFill/>
        </p:spPr>
      </p:pic>
      <p:pic>
        <p:nvPicPr>
          <p:cNvPr id="4" name="Graphic 3">
            <a:extLst>
              <a:ext uri="{FF2B5EF4-FFF2-40B4-BE49-F238E27FC236}">
                <a16:creationId xmlns:a16="http://schemas.microsoft.com/office/drawing/2014/main" id="{28AF7D9A-31DD-BC49-B9DF-2F165DAECF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43916" y="1578333"/>
            <a:ext cx="2185093" cy="4339582"/>
          </a:xfrm>
          <a:prstGeom prst="rect">
            <a:avLst/>
          </a:prstGeom>
        </p:spPr>
      </p:pic>
    </p:spTree>
    <p:extLst>
      <p:ext uri="{BB962C8B-B14F-4D97-AF65-F5344CB8AC3E}">
        <p14:creationId xmlns:p14="http://schemas.microsoft.com/office/powerpoint/2010/main" val="2665586581"/>
      </p:ext>
    </p:extLst>
  </p:cSld>
  <p:clrMapOvr>
    <a:masterClrMapping/>
  </p:clrMapOvr>
  <mc:AlternateContent xmlns:mc="http://schemas.openxmlformats.org/markup-compatibility/2006" xmlns:p14="http://schemas.microsoft.com/office/powerpoint/2010/main">
    <mc:Choice Requires="p14">
      <p:transition spd="med" p14:dur="700" advTm="28328">
        <p:fade/>
      </p:transition>
    </mc:Choice>
    <mc:Fallback xmlns="">
      <p:transition spd="med" advTm="28328">
        <p:fade/>
      </p:transition>
    </mc:Fallback>
  </mc:AlternateContent>
  <p:extLst>
    <p:ext uri="{3A86A75C-4F4B-4683-9AE1-C65F6400EC91}">
      <p14:laserTraceLst xmlns:p14="http://schemas.microsoft.com/office/powerpoint/2010/main">
        <p14:tracePtLst>
          <p14:tracePt t="26902" x="5481638" y="5794375"/>
          <p14:tracePt t="26910" x="6357938" y="5372100"/>
          <p14:tracePt t="26930" x="7851775" y="4816475"/>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BD022-97AB-7674-AAFD-8FD8308ADF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9C4F59-4123-7EB6-ABE5-00C68CB6BC2A}"/>
              </a:ext>
            </a:extLst>
          </p:cNvPr>
          <p:cNvSpPr>
            <a:spLocks noGrp="1"/>
          </p:cNvSpPr>
          <p:nvPr>
            <p:ph type="title"/>
          </p:nvPr>
        </p:nvSpPr>
        <p:spPr>
          <a:xfrm>
            <a:off x="70777" y="0"/>
            <a:ext cx="11306469" cy="813819"/>
          </a:xfrm>
        </p:spPr>
        <p:txBody>
          <a:bodyPr wrap="square" anchor="ctr">
            <a:normAutofit/>
          </a:bodyPr>
          <a:lstStyle/>
          <a:p>
            <a:r>
              <a:rPr lang="en-US" dirty="0"/>
              <a:t>Azure Open AI Landing Zone</a:t>
            </a:r>
          </a:p>
        </p:txBody>
      </p:sp>
      <p:pic>
        <p:nvPicPr>
          <p:cNvPr id="4" name="Graphic 3">
            <a:extLst>
              <a:ext uri="{FF2B5EF4-FFF2-40B4-BE49-F238E27FC236}">
                <a16:creationId xmlns:a16="http://schemas.microsoft.com/office/drawing/2014/main" id="{714F54AC-66AF-4824-1958-0C0D5BB4EA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43916" y="1578333"/>
            <a:ext cx="2185093" cy="4339582"/>
          </a:xfrm>
          <a:prstGeom prst="rect">
            <a:avLst/>
          </a:prstGeom>
        </p:spPr>
      </p:pic>
      <p:sp>
        <p:nvSpPr>
          <p:cNvPr id="11" name="TextBox 10">
            <a:extLst>
              <a:ext uri="{FF2B5EF4-FFF2-40B4-BE49-F238E27FC236}">
                <a16:creationId xmlns:a16="http://schemas.microsoft.com/office/drawing/2014/main" id="{D4C2C1A2-3DBF-A135-AFA0-A9E796924143}"/>
              </a:ext>
            </a:extLst>
          </p:cNvPr>
          <p:cNvSpPr txBox="1"/>
          <p:nvPr/>
        </p:nvSpPr>
        <p:spPr>
          <a:xfrm>
            <a:off x="0" y="680223"/>
            <a:ext cx="12020062" cy="6340197"/>
          </a:xfrm>
          <a:prstGeom prst="rect">
            <a:avLst/>
          </a:prstGeom>
          <a:noFill/>
        </p:spPr>
        <p:txBody>
          <a:bodyPr wrap="square">
            <a:spAutoFit/>
          </a:bodyPr>
          <a:lstStyle/>
          <a:p>
            <a:pPr algn="l">
              <a:buFont typeface="Arial" panose="020B0604020202020204" pitchFamily="34" charset="0"/>
              <a:buChar char="•"/>
            </a:pPr>
            <a:r>
              <a:rPr lang="en-US" sz="1400" b="1" i="0" dirty="0">
                <a:effectLst/>
                <a:latin typeface="Segoe UI" panose="020B0502040204020203" pitchFamily="34" charset="0"/>
              </a:rPr>
              <a:t>Azure API Management (APIM)</a:t>
            </a:r>
            <a:endParaRPr lang="en-US" sz="1400" b="0" i="0" dirty="0">
              <a:effectLst/>
              <a:latin typeface="Segoe UI" panose="020B0502040204020203" pitchFamily="34" charset="0"/>
            </a:endParaRPr>
          </a:p>
          <a:p>
            <a:pPr marL="742950" lvl="1" indent="-285750" algn="l">
              <a:buFont typeface="Arial" panose="020B0604020202020204" pitchFamily="34" charset="0"/>
              <a:buChar char="•"/>
            </a:pPr>
            <a:r>
              <a:rPr lang="en-US" sz="1400" b="0" i="0" dirty="0">
                <a:effectLst/>
                <a:latin typeface="Segoe UI" panose="020B0502040204020203" pitchFamily="34" charset="0"/>
              </a:rPr>
              <a:t>Provides a unified API gateway for existing back-end services and APIs. It is used in the Landing Zone for managing and securing APIs used by OpenAI applications. APIM can be configured with an Application Gateway as a Web Application Firewall (WAF) to further enhance security. The WAF protects APIs from common web-based attacks like SQL injection or Cross-Site Scripting (XSS) and can be customized to suit specific needs.</a:t>
            </a:r>
          </a:p>
          <a:p>
            <a:pPr marL="742950" lvl="1" indent="-285750" algn="l">
              <a:buFont typeface="Arial" panose="020B0604020202020204" pitchFamily="34" charset="0"/>
              <a:buChar char="•"/>
            </a:pPr>
            <a:r>
              <a:rPr lang="en-US" sz="1400" b="0" i="0" dirty="0">
                <a:effectLst/>
                <a:latin typeface="Segoe UI" panose="020B0502040204020203" pitchFamily="34" charset="0"/>
              </a:rPr>
              <a:t>Using APIM you can manage and implement policies such as rate throttling and quotas.</a:t>
            </a:r>
          </a:p>
          <a:p>
            <a:pPr algn="l">
              <a:buFont typeface="Arial" panose="020B0604020202020204" pitchFamily="34" charset="0"/>
              <a:buChar char="•"/>
            </a:pPr>
            <a:r>
              <a:rPr lang="en-US" sz="1400" b="1" i="0" dirty="0">
                <a:effectLst/>
                <a:latin typeface="Segoe UI" panose="020B0502040204020203" pitchFamily="34" charset="0"/>
              </a:rPr>
              <a:t>Azure Web Apps</a:t>
            </a:r>
            <a:endParaRPr lang="en-US" sz="1400" b="0" i="0" dirty="0">
              <a:effectLst/>
              <a:latin typeface="Segoe UI" panose="020B0502040204020203" pitchFamily="34" charset="0"/>
            </a:endParaRPr>
          </a:p>
          <a:p>
            <a:pPr marL="742950" lvl="1" indent="-285750" algn="l">
              <a:buFont typeface="Arial" panose="020B0604020202020204" pitchFamily="34" charset="0"/>
              <a:buChar char="•"/>
            </a:pPr>
            <a:r>
              <a:rPr lang="en-US" sz="1400" b="0" i="0" dirty="0">
                <a:effectLst/>
                <a:latin typeface="Segoe UI" panose="020B0502040204020203" pitchFamily="34" charset="0"/>
              </a:rPr>
              <a:t>Provides a fully managed platform for building and hosting web applications. It is used for hosting in a simple way web applications that consume OpenAI services in the Landing Zone.</a:t>
            </a:r>
          </a:p>
          <a:p>
            <a:pPr algn="l">
              <a:buFont typeface="Arial" panose="020B0604020202020204" pitchFamily="34" charset="0"/>
              <a:buChar char="•"/>
            </a:pPr>
            <a:r>
              <a:rPr lang="en-US" sz="1400" b="1" i="0" dirty="0">
                <a:effectLst/>
                <a:latin typeface="Segoe UI" panose="020B0502040204020203" pitchFamily="34" charset="0"/>
              </a:rPr>
              <a:t>Azure AI services</a:t>
            </a:r>
            <a:endParaRPr lang="en-US" sz="1400" b="0" i="0" dirty="0">
              <a:effectLst/>
              <a:latin typeface="Segoe UI" panose="020B0502040204020203" pitchFamily="34" charset="0"/>
            </a:endParaRPr>
          </a:p>
          <a:p>
            <a:pPr marL="742950" lvl="1" indent="-285750" algn="l">
              <a:buFont typeface="Arial" panose="020B0604020202020204" pitchFamily="34" charset="0"/>
              <a:buChar char="•"/>
            </a:pPr>
            <a:r>
              <a:rPr lang="en-US" sz="1400" b="0" i="0" dirty="0">
                <a:effectLst/>
                <a:latin typeface="Segoe UI" panose="020B0502040204020203" pitchFamily="34" charset="0"/>
              </a:rPr>
              <a:t>Offers AI services such as Azure Semantic Search that can be easily integrated into intelligent applications. OpenAI services, being part of Azure AI services, leverage this to deliver advanced language models.</a:t>
            </a:r>
          </a:p>
          <a:p>
            <a:pPr algn="l">
              <a:buFont typeface="Arial" panose="020B0604020202020204" pitchFamily="34" charset="0"/>
              <a:buChar char="•"/>
            </a:pPr>
            <a:r>
              <a:rPr lang="en-US" sz="1400" b="1" i="0" dirty="0">
                <a:effectLst/>
                <a:latin typeface="Segoe UI" panose="020B0502040204020203" pitchFamily="34" charset="0"/>
              </a:rPr>
              <a:t>Azure Managed Identities</a:t>
            </a:r>
            <a:endParaRPr lang="en-US" sz="1400" b="0" i="0" dirty="0">
              <a:effectLst/>
              <a:latin typeface="Segoe UI" panose="020B0502040204020203" pitchFamily="34" charset="0"/>
            </a:endParaRPr>
          </a:p>
          <a:p>
            <a:pPr marL="742950" lvl="1" indent="-285750" algn="l">
              <a:buFont typeface="Arial" panose="020B0604020202020204" pitchFamily="34" charset="0"/>
              <a:buChar char="•"/>
            </a:pPr>
            <a:r>
              <a:rPr lang="en-US" sz="1400" b="0" i="0" dirty="0">
                <a:effectLst/>
                <a:latin typeface="Segoe UI" panose="020B0502040204020203" pitchFamily="34" charset="0"/>
              </a:rPr>
              <a:t>Provides an identity for applications to use when connecting to resources. In the Landing Zone, it allows OpenAI applications to authenticate to any Azure service that supports Azure Active Directory authentication.</a:t>
            </a:r>
          </a:p>
          <a:p>
            <a:pPr marL="742950" lvl="1" indent="-285750" algn="l">
              <a:buFont typeface="Arial" panose="020B0604020202020204" pitchFamily="34" charset="0"/>
              <a:buChar char="•"/>
            </a:pPr>
            <a:r>
              <a:rPr lang="en-US" sz="1400" b="0" i="0" dirty="0">
                <a:effectLst/>
                <a:latin typeface="Segoe UI" panose="020B0502040204020203" pitchFamily="34" charset="0"/>
              </a:rPr>
              <a:t>OpenAI supports Azure Active Directory (Azure AD) authentication with </a:t>
            </a:r>
            <a:r>
              <a:rPr lang="en-US" sz="1400" b="0" i="0" dirty="0">
                <a:effectLst/>
                <a:latin typeface="Segoe UI" panose="020B0502040204020203" pitchFamily="34" charset="0"/>
                <a:hlinkClick r:id="rId5">
                  <a:extLst>
                    <a:ext uri="{A12FA001-AC4F-418D-AE19-62706E023703}">
                      <ahyp:hlinkClr xmlns:ahyp="http://schemas.microsoft.com/office/drawing/2018/hyperlinkcolor" val="tx"/>
                    </a:ext>
                  </a:extLst>
                </a:hlinkClick>
              </a:rPr>
              <a:t>managed identities for Azure resources</a:t>
            </a:r>
            <a:r>
              <a:rPr lang="en-US" sz="1400" b="0" i="0" dirty="0">
                <a:effectLst/>
                <a:latin typeface="Segoe UI" panose="020B0502040204020203" pitchFamily="34" charset="0"/>
              </a:rPr>
              <a:t>. Managed identities for Azure resources can authorize access to Azure AI services resources using Azure AD credentials from applications running in Azure virtual machines (VMs), function apps, virtual machine scale sets, and other services. By using managed identities for Azure resources together with Entra ID authentication, you can avoid storing credentials with your applications that run in the cloud.</a:t>
            </a:r>
          </a:p>
          <a:p>
            <a:pPr algn="l">
              <a:buFont typeface="Arial" panose="020B0604020202020204" pitchFamily="34" charset="0"/>
              <a:buChar char="•"/>
            </a:pPr>
            <a:r>
              <a:rPr lang="en-US" sz="1400" b="1" i="0" dirty="0">
                <a:effectLst/>
                <a:latin typeface="Segoe UI" panose="020B0502040204020203" pitchFamily="34" charset="0"/>
              </a:rPr>
              <a:t>Azure Application Gateway</a:t>
            </a:r>
            <a:endParaRPr lang="en-US" sz="1400" b="0" i="0" dirty="0">
              <a:effectLst/>
              <a:latin typeface="Segoe UI" panose="020B0502040204020203" pitchFamily="34" charset="0"/>
            </a:endParaRPr>
          </a:p>
          <a:p>
            <a:pPr marL="742950" lvl="1" indent="-285750" algn="l">
              <a:buFont typeface="Arial" panose="020B0604020202020204" pitchFamily="34" charset="0"/>
              <a:buChar char="•"/>
            </a:pPr>
            <a:r>
              <a:rPr lang="en-US" sz="1400" b="0" i="0" dirty="0">
                <a:effectLst/>
                <a:latin typeface="Segoe UI" panose="020B0502040204020203" pitchFamily="34" charset="0"/>
              </a:rPr>
              <a:t>An Application Gateway can function as a Web Application Firewall (WAF) providing protection against common web-based attacks. The WAF is configured with a custom set of rules that match the requirements of your OpenAI </a:t>
            </a:r>
            <a:r>
              <a:rPr lang="en-US" sz="1400" b="0" i="0" dirty="0" err="1">
                <a:effectLst/>
                <a:latin typeface="Segoe UI" panose="020B0502040204020203" pitchFamily="34" charset="0"/>
              </a:rPr>
              <a:t>Applicartion</a:t>
            </a:r>
            <a:r>
              <a:rPr lang="en-US" sz="1400" b="0" i="0" dirty="0">
                <a:effectLst/>
                <a:latin typeface="Segoe UI" panose="020B0502040204020203" pitchFamily="34" charset="0"/>
              </a:rPr>
              <a:t> to ensure only authorized access.</a:t>
            </a:r>
          </a:p>
          <a:p>
            <a:pPr algn="l">
              <a:buFont typeface="Arial" panose="020B0604020202020204" pitchFamily="34" charset="0"/>
              <a:buChar char="•"/>
            </a:pPr>
            <a:r>
              <a:rPr lang="en-US" sz="1400" b="1" i="0" dirty="0">
                <a:effectLst/>
                <a:latin typeface="Segoe UI" panose="020B0502040204020203" pitchFamily="34" charset="0"/>
              </a:rPr>
              <a:t>Azure Private DNS Zones</a:t>
            </a:r>
            <a:endParaRPr lang="en-US" sz="1400" b="0" i="0" dirty="0">
              <a:effectLst/>
              <a:latin typeface="Segoe UI" panose="020B0502040204020203" pitchFamily="34" charset="0"/>
            </a:endParaRPr>
          </a:p>
          <a:p>
            <a:pPr marL="742950" lvl="1" indent="-285750" algn="l">
              <a:buFont typeface="Arial" panose="020B0604020202020204" pitchFamily="34" charset="0"/>
              <a:buChar char="•"/>
            </a:pPr>
            <a:r>
              <a:rPr lang="en-US" sz="1400" b="0" i="0" dirty="0">
                <a:effectLst/>
                <a:latin typeface="Segoe UI" panose="020B0502040204020203" pitchFamily="34" charset="0"/>
              </a:rPr>
              <a:t>This service provides name resolution for VMs within a </a:t>
            </a:r>
            <a:r>
              <a:rPr lang="en-US" sz="1400" b="0" i="0" dirty="0" err="1">
                <a:effectLst/>
                <a:latin typeface="Segoe UI" panose="020B0502040204020203" pitchFamily="34" charset="0"/>
              </a:rPr>
              <a:t>VNet</a:t>
            </a:r>
            <a:r>
              <a:rPr lang="en-US" sz="1400" b="0" i="0" dirty="0">
                <a:effectLst/>
                <a:latin typeface="Segoe UI" panose="020B0502040204020203" pitchFamily="34" charset="0"/>
              </a:rPr>
              <a:t> and between </a:t>
            </a:r>
            <a:r>
              <a:rPr lang="en-US" sz="1400" b="0" i="0" dirty="0" err="1">
                <a:effectLst/>
                <a:latin typeface="Segoe UI" panose="020B0502040204020203" pitchFamily="34" charset="0"/>
              </a:rPr>
              <a:t>VNets</a:t>
            </a:r>
            <a:r>
              <a:rPr lang="en-US" sz="1400" b="0" i="0" dirty="0">
                <a:effectLst/>
                <a:latin typeface="Segoe UI" panose="020B0502040204020203" pitchFamily="34" charset="0"/>
              </a:rPr>
              <a:t>. This is important for efficient communication between services in Azure.</a:t>
            </a:r>
          </a:p>
          <a:p>
            <a:pPr algn="l">
              <a:buFont typeface="Arial" panose="020B0604020202020204" pitchFamily="34" charset="0"/>
              <a:buChar char="•"/>
            </a:pPr>
            <a:r>
              <a:rPr lang="en-US" sz="1400" b="1" i="0" dirty="0">
                <a:effectLst/>
                <a:latin typeface="Segoe UI" panose="020B0502040204020203" pitchFamily="34" charset="0"/>
              </a:rPr>
              <a:t>Azure Private DNS Resolver</a:t>
            </a:r>
            <a:endParaRPr lang="en-US" sz="1400" b="0" i="0" dirty="0">
              <a:effectLst/>
              <a:latin typeface="Segoe UI" panose="020B0502040204020203" pitchFamily="34" charset="0"/>
            </a:endParaRPr>
          </a:p>
          <a:p>
            <a:pPr marL="742950" lvl="1" indent="-285750" algn="l">
              <a:buFont typeface="Arial" panose="020B0604020202020204" pitchFamily="34" charset="0"/>
              <a:buChar char="•"/>
            </a:pPr>
            <a:r>
              <a:rPr lang="en-US" sz="1400" b="0" i="0" dirty="0">
                <a:effectLst/>
                <a:latin typeface="Segoe UI" panose="020B0502040204020203" pitchFamily="34" charset="0"/>
              </a:rPr>
              <a:t>In combination with Private DNS Zones, the Azure Private DNS Resolver helps ensure that name resolution for resources in your virtual network is secure and private. This service forwards DNS queries for specific domains to your own DNS servers, enhancing control over DNS results.</a:t>
            </a:r>
          </a:p>
        </p:txBody>
      </p:sp>
    </p:spTree>
    <p:extLst>
      <p:ext uri="{BB962C8B-B14F-4D97-AF65-F5344CB8AC3E}">
        <p14:creationId xmlns:p14="http://schemas.microsoft.com/office/powerpoint/2010/main" val="377405149"/>
      </p:ext>
    </p:extLst>
  </p:cSld>
  <p:clrMapOvr>
    <a:masterClrMapping/>
  </p:clrMapOvr>
  <mc:AlternateContent xmlns:mc="http://schemas.openxmlformats.org/markup-compatibility/2006" xmlns:p14="http://schemas.microsoft.com/office/powerpoint/2010/main">
    <mc:Choice Requires="p14">
      <p:transition spd="med" p14:dur="700" advTm="28328">
        <p:fade/>
      </p:transition>
    </mc:Choice>
    <mc:Fallback xmlns="">
      <p:transition spd="med" advTm="28328">
        <p:fade/>
      </p:transition>
    </mc:Fallback>
  </mc:AlternateContent>
  <p:extLst>
    <p:ext uri="{3A86A75C-4F4B-4683-9AE1-C65F6400EC91}">
      <p14:laserTraceLst xmlns:p14="http://schemas.microsoft.com/office/powerpoint/2010/main">
        <p14:tracePtLst>
          <p14:tracePt t="26902" x="5481638" y="5794375"/>
          <p14:tracePt t="26910" x="6357938" y="5372100"/>
          <p14:tracePt t="26930" x="7851775" y="4816475"/>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DCE69124-DA2E-4BB2-8A90-B60A1C9DE42C}"/>
              </a:ext>
            </a:extLst>
          </p:cNvPr>
          <p:cNvSpPr/>
          <p:nvPr/>
        </p:nvSpPr>
        <p:spPr bwMode="auto">
          <a:xfrm>
            <a:off x="4388189" y="1891365"/>
            <a:ext cx="3416538" cy="3377194"/>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Oval 100">
            <a:extLst>
              <a:ext uri="{FF2B5EF4-FFF2-40B4-BE49-F238E27FC236}">
                <a16:creationId xmlns:a16="http://schemas.microsoft.com/office/drawing/2014/main" id="{A1A33BDB-5FE8-4398-8DE1-EE1B38F80C74}"/>
              </a:ext>
            </a:extLst>
          </p:cNvPr>
          <p:cNvSpPr/>
          <p:nvPr/>
        </p:nvSpPr>
        <p:spPr>
          <a:xfrm>
            <a:off x="3300838" y="910812"/>
            <a:ext cx="5573482" cy="5338300"/>
          </a:xfrm>
          <a:prstGeom prst="ellipse">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aphicFrame>
        <p:nvGraphicFramePr>
          <p:cNvPr id="32" name="Diagram 31">
            <a:extLst>
              <a:ext uri="{FF2B5EF4-FFF2-40B4-BE49-F238E27FC236}">
                <a16:creationId xmlns:a16="http://schemas.microsoft.com/office/drawing/2014/main" id="{0E065AEA-C67C-467A-A2BE-22895CC0E2E0}"/>
              </a:ext>
            </a:extLst>
          </p:cNvPr>
          <p:cNvGraphicFramePr/>
          <p:nvPr/>
        </p:nvGraphicFramePr>
        <p:xfrm>
          <a:off x="1842327" y="608888"/>
          <a:ext cx="8490505" cy="49615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9" name="Oval 78">
            <a:extLst>
              <a:ext uri="{FF2B5EF4-FFF2-40B4-BE49-F238E27FC236}">
                <a16:creationId xmlns:a16="http://schemas.microsoft.com/office/drawing/2014/main" id="{6C3F795F-92C6-43D4-BA12-2A40D90EE776}"/>
              </a:ext>
            </a:extLst>
          </p:cNvPr>
          <p:cNvSpPr/>
          <p:nvPr/>
        </p:nvSpPr>
        <p:spPr>
          <a:xfrm>
            <a:off x="3833091" y="1412540"/>
            <a:ext cx="4525818" cy="4334844"/>
          </a:xfrm>
          <a:prstGeom prst="ellipse">
            <a:avLst/>
          </a:prstGeom>
          <a:noFill/>
          <a:ln w="285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9" name="Rectangle 98">
            <a:extLst>
              <a:ext uri="{FF2B5EF4-FFF2-40B4-BE49-F238E27FC236}">
                <a16:creationId xmlns:a16="http://schemas.microsoft.com/office/drawing/2014/main" id="{BEE6733A-BB11-42E5-8833-BF82433EC390}"/>
              </a:ext>
            </a:extLst>
          </p:cNvPr>
          <p:cNvSpPr/>
          <p:nvPr/>
        </p:nvSpPr>
        <p:spPr bwMode="auto">
          <a:xfrm>
            <a:off x="8636000" y="5503223"/>
            <a:ext cx="1238991" cy="553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E84754F1-114A-4F72-9B93-40B2AB47E7EE}"/>
              </a:ext>
            </a:extLst>
          </p:cNvPr>
          <p:cNvSpPr txBox="1"/>
          <p:nvPr/>
        </p:nvSpPr>
        <p:spPr>
          <a:xfrm>
            <a:off x="5644940" y="2149913"/>
            <a:ext cx="911440" cy="338554"/>
          </a:xfrm>
          <a:prstGeom prst="rect">
            <a:avLst/>
          </a:prstGeom>
          <a:noFill/>
        </p:spPr>
        <p:txBody>
          <a:bodyPr wrap="square" lIns="0" tIns="0" rIns="0" bIns="0" rtlCol="0">
            <a:spAutoFit/>
          </a:bodyPr>
          <a:lstStyle/>
          <a:p>
            <a:pPr algn="ctr"/>
            <a:r>
              <a:rPr lang="en-US" sz="1100">
                <a:solidFill>
                  <a:srgbClr val="000000"/>
                </a:solidFill>
                <a:latin typeface="+mj-lt"/>
              </a:rPr>
              <a:t>Cost Optimization</a:t>
            </a:r>
          </a:p>
        </p:txBody>
      </p:sp>
      <p:sp>
        <p:nvSpPr>
          <p:cNvPr id="35" name="TextBox 34">
            <a:extLst>
              <a:ext uri="{FF2B5EF4-FFF2-40B4-BE49-F238E27FC236}">
                <a16:creationId xmlns:a16="http://schemas.microsoft.com/office/drawing/2014/main" id="{38735784-B236-4B3C-A3FE-AFD0E6D38ABB}"/>
              </a:ext>
            </a:extLst>
          </p:cNvPr>
          <p:cNvSpPr txBox="1"/>
          <p:nvPr/>
        </p:nvSpPr>
        <p:spPr>
          <a:xfrm>
            <a:off x="6690109" y="3081441"/>
            <a:ext cx="958788" cy="338554"/>
          </a:xfrm>
          <a:prstGeom prst="rect">
            <a:avLst/>
          </a:prstGeom>
          <a:noFill/>
        </p:spPr>
        <p:txBody>
          <a:bodyPr wrap="square" lIns="0" tIns="0" rIns="0" bIns="0" rtlCol="0">
            <a:spAutoFit/>
          </a:bodyPr>
          <a:lstStyle/>
          <a:p>
            <a:pPr algn="ctr"/>
            <a:r>
              <a:rPr lang="en-US" sz="1100">
                <a:solidFill>
                  <a:srgbClr val="000000"/>
                </a:solidFill>
                <a:latin typeface="+mj-lt"/>
              </a:rPr>
              <a:t>Operational</a:t>
            </a:r>
          </a:p>
          <a:p>
            <a:pPr algn="ctr"/>
            <a:r>
              <a:rPr lang="en-US" sz="1100">
                <a:solidFill>
                  <a:srgbClr val="000000"/>
                </a:solidFill>
                <a:latin typeface="+mj-lt"/>
              </a:rPr>
              <a:t>Excellence</a:t>
            </a:r>
          </a:p>
        </p:txBody>
      </p:sp>
      <p:sp>
        <p:nvSpPr>
          <p:cNvPr id="37" name="TextBox 36">
            <a:extLst>
              <a:ext uri="{FF2B5EF4-FFF2-40B4-BE49-F238E27FC236}">
                <a16:creationId xmlns:a16="http://schemas.microsoft.com/office/drawing/2014/main" id="{345A958B-FCC3-4B14-884C-9209EBCBBE48}"/>
              </a:ext>
            </a:extLst>
          </p:cNvPr>
          <p:cNvSpPr txBox="1"/>
          <p:nvPr/>
        </p:nvSpPr>
        <p:spPr>
          <a:xfrm>
            <a:off x="6333145" y="4256681"/>
            <a:ext cx="1102062" cy="338554"/>
          </a:xfrm>
          <a:prstGeom prst="rect">
            <a:avLst/>
          </a:prstGeom>
          <a:noFill/>
        </p:spPr>
        <p:txBody>
          <a:bodyPr wrap="square" lIns="0" tIns="0" rIns="0" bIns="0" rtlCol="0">
            <a:spAutoFit/>
          </a:bodyPr>
          <a:lstStyle/>
          <a:p>
            <a:pPr algn="ctr"/>
            <a:r>
              <a:rPr lang="en-US" sz="1100">
                <a:solidFill>
                  <a:srgbClr val="000000"/>
                </a:solidFill>
                <a:latin typeface="+mj-lt"/>
              </a:rPr>
              <a:t>Performance Efficiency</a:t>
            </a:r>
          </a:p>
        </p:txBody>
      </p:sp>
      <p:sp>
        <p:nvSpPr>
          <p:cNvPr id="39" name="TextBox 38">
            <a:extLst>
              <a:ext uri="{FF2B5EF4-FFF2-40B4-BE49-F238E27FC236}">
                <a16:creationId xmlns:a16="http://schemas.microsoft.com/office/drawing/2014/main" id="{7660C591-B476-426D-9E03-34AD78939127}"/>
              </a:ext>
            </a:extLst>
          </p:cNvPr>
          <p:cNvSpPr txBox="1"/>
          <p:nvPr/>
        </p:nvSpPr>
        <p:spPr>
          <a:xfrm>
            <a:off x="4756794" y="4256681"/>
            <a:ext cx="1102062" cy="169277"/>
          </a:xfrm>
          <a:prstGeom prst="rect">
            <a:avLst/>
          </a:prstGeom>
          <a:noFill/>
        </p:spPr>
        <p:txBody>
          <a:bodyPr wrap="square" lIns="0" tIns="0" rIns="0" bIns="0" rtlCol="0">
            <a:spAutoFit/>
          </a:bodyPr>
          <a:lstStyle/>
          <a:p>
            <a:pPr algn="ctr"/>
            <a:r>
              <a:rPr lang="en-US" sz="1100">
                <a:solidFill>
                  <a:srgbClr val="000000"/>
                </a:solidFill>
                <a:latin typeface="+mj-lt"/>
              </a:rPr>
              <a:t>Reliability</a:t>
            </a:r>
          </a:p>
        </p:txBody>
      </p:sp>
      <p:sp>
        <p:nvSpPr>
          <p:cNvPr id="41" name="TextBox 40">
            <a:extLst>
              <a:ext uri="{FF2B5EF4-FFF2-40B4-BE49-F238E27FC236}">
                <a16:creationId xmlns:a16="http://schemas.microsoft.com/office/drawing/2014/main" id="{2A81E76B-260E-4986-808C-557D816328A5}"/>
              </a:ext>
            </a:extLst>
          </p:cNvPr>
          <p:cNvSpPr txBox="1"/>
          <p:nvPr/>
        </p:nvSpPr>
        <p:spPr>
          <a:xfrm>
            <a:off x="4399830" y="3089681"/>
            <a:ext cx="1102062" cy="169277"/>
          </a:xfrm>
          <a:prstGeom prst="rect">
            <a:avLst/>
          </a:prstGeom>
          <a:noFill/>
        </p:spPr>
        <p:txBody>
          <a:bodyPr wrap="square" lIns="0" tIns="0" rIns="0" bIns="0" rtlCol="0">
            <a:spAutoFit/>
          </a:bodyPr>
          <a:lstStyle/>
          <a:p>
            <a:pPr algn="ctr"/>
            <a:r>
              <a:rPr lang="en-US" sz="1100">
                <a:solidFill>
                  <a:srgbClr val="000000"/>
                </a:solidFill>
                <a:latin typeface="+mj-lt"/>
              </a:rPr>
              <a:t>Security</a:t>
            </a:r>
          </a:p>
        </p:txBody>
      </p:sp>
      <p:sp>
        <p:nvSpPr>
          <p:cNvPr id="51" name="Title 50">
            <a:extLst>
              <a:ext uri="{FF2B5EF4-FFF2-40B4-BE49-F238E27FC236}">
                <a16:creationId xmlns:a16="http://schemas.microsoft.com/office/drawing/2014/main" id="{F81474E3-55D7-4BBB-816A-2FF421ADF5DC}"/>
              </a:ext>
            </a:extLst>
          </p:cNvPr>
          <p:cNvSpPr>
            <a:spLocks noGrp="1"/>
          </p:cNvSpPr>
          <p:nvPr>
            <p:ph type="title"/>
          </p:nvPr>
        </p:nvSpPr>
        <p:spPr>
          <a:xfrm>
            <a:off x="484616" y="218833"/>
            <a:ext cx="11018520" cy="553998"/>
          </a:xfrm>
        </p:spPr>
        <p:txBody>
          <a:bodyPr/>
          <a:lstStyle/>
          <a:p>
            <a:r>
              <a:rPr lang="en-US" sz="2700">
                <a:solidFill>
                  <a:schemeClr val="bg1"/>
                </a:solidFill>
                <a:cs typeface="Segoe UI"/>
              </a:rPr>
              <a:t>Well-Architected at Microsoft</a:t>
            </a:r>
            <a:endParaRPr lang="en-US">
              <a:solidFill>
                <a:schemeClr val="bg1"/>
              </a:solidFill>
            </a:endParaRPr>
          </a:p>
        </p:txBody>
      </p:sp>
      <p:sp>
        <p:nvSpPr>
          <p:cNvPr id="90" name="TextBox 89">
            <a:extLst>
              <a:ext uri="{FF2B5EF4-FFF2-40B4-BE49-F238E27FC236}">
                <a16:creationId xmlns:a16="http://schemas.microsoft.com/office/drawing/2014/main" id="{ECD196BA-A4E7-4551-8FAA-ECAC22E9D4EB}"/>
              </a:ext>
            </a:extLst>
          </p:cNvPr>
          <p:cNvSpPr txBox="1"/>
          <p:nvPr/>
        </p:nvSpPr>
        <p:spPr>
          <a:xfrm>
            <a:off x="7279231" y="1750134"/>
            <a:ext cx="1811530" cy="960263"/>
          </a:xfrm>
          <a:prstGeom prst="rect">
            <a:avLst/>
          </a:prstGeom>
          <a:noFill/>
        </p:spPr>
        <p:txBody>
          <a:bodyPr wrap="square" lIns="182880" tIns="146304" rIns="182880" bIns="146304" rtlCol="0" anchor="t">
            <a:spAutoFit/>
          </a:bodyPr>
          <a:lstStyle/>
          <a:p>
            <a:pPr>
              <a:lnSpc>
                <a:spcPct val="90000"/>
              </a:lnSpc>
              <a:spcAft>
                <a:spcPts val="600"/>
              </a:spcAft>
            </a:pPr>
            <a:r>
              <a:rPr lang="en-US" sz="1600">
                <a:solidFill>
                  <a:schemeClr val="bg1"/>
                </a:solidFill>
                <a:highlight>
                  <a:srgbClr val="000000"/>
                </a:highlight>
              </a:rPr>
              <a:t>Azure Well-Architected Review</a:t>
            </a:r>
          </a:p>
        </p:txBody>
      </p:sp>
      <p:sp>
        <p:nvSpPr>
          <p:cNvPr id="92" name="TextBox 91">
            <a:extLst>
              <a:ext uri="{FF2B5EF4-FFF2-40B4-BE49-F238E27FC236}">
                <a16:creationId xmlns:a16="http://schemas.microsoft.com/office/drawing/2014/main" id="{949487A4-8492-4D50-BAAB-32D03BA60802}"/>
              </a:ext>
            </a:extLst>
          </p:cNvPr>
          <p:cNvSpPr txBox="1"/>
          <p:nvPr/>
        </p:nvSpPr>
        <p:spPr>
          <a:xfrm>
            <a:off x="2981702" y="1843346"/>
            <a:ext cx="2257877" cy="517065"/>
          </a:xfrm>
          <a:prstGeom prst="rect">
            <a:avLst/>
          </a:prstGeom>
          <a:noFill/>
        </p:spPr>
        <p:txBody>
          <a:bodyPr wrap="square" lIns="182880" tIns="146304" rIns="182880" bIns="146304" rtlCol="0" anchor="t">
            <a:spAutoFit/>
          </a:bodyPr>
          <a:lstStyle/>
          <a:p>
            <a:pPr algn="r">
              <a:lnSpc>
                <a:spcPct val="90000"/>
              </a:lnSpc>
            </a:pPr>
            <a:r>
              <a:rPr lang="en-US" sz="1600">
                <a:solidFill>
                  <a:schemeClr val="bg1"/>
                </a:solidFill>
                <a:highlight>
                  <a:srgbClr val="000000"/>
                </a:highlight>
                <a:cs typeface="Segoe UI"/>
              </a:rPr>
              <a:t>Documentation</a:t>
            </a:r>
          </a:p>
        </p:txBody>
      </p:sp>
      <p:sp>
        <p:nvSpPr>
          <p:cNvPr id="94" name="TextBox 93">
            <a:extLst>
              <a:ext uri="{FF2B5EF4-FFF2-40B4-BE49-F238E27FC236}">
                <a16:creationId xmlns:a16="http://schemas.microsoft.com/office/drawing/2014/main" id="{21B9712B-3EB6-471F-8288-D56688EBE9F7}"/>
              </a:ext>
            </a:extLst>
          </p:cNvPr>
          <p:cNvSpPr txBox="1"/>
          <p:nvPr/>
        </p:nvSpPr>
        <p:spPr>
          <a:xfrm>
            <a:off x="3806457" y="4703352"/>
            <a:ext cx="1552428" cy="738664"/>
          </a:xfrm>
          <a:prstGeom prst="rect">
            <a:avLst/>
          </a:prstGeom>
          <a:noFill/>
        </p:spPr>
        <p:txBody>
          <a:bodyPr wrap="square" lIns="182880" tIns="146304" rIns="182880" bIns="146304" rtlCol="0">
            <a:spAutoFit/>
          </a:bodyPr>
          <a:lstStyle/>
          <a:p>
            <a:pPr>
              <a:lnSpc>
                <a:spcPct val="90000"/>
              </a:lnSpc>
            </a:pPr>
            <a:r>
              <a:rPr lang="en-US" sz="1600">
                <a:solidFill>
                  <a:schemeClr val="bg1"/>
                </a:solidFill>
                <a:highlight>
                  <a:srgbClr val="000000"/>
                </a:highlight>
              </a:rPr>
              <a:t>Reference </a:t>
            </a:r>
          </a:p>
          <a:p>
            <a:pPr>
              <a:lnSpc>
                <a:spcPct val="90000"/>
              </a:lnSpc>
            </a:pPr>
            <a:r>
              <a:rPr lang="en-US" sz="1600">
                <a:solidFill>
                  <a:schemeClr val="bg1"/>
                </a:solidFill>
                <a:highlight>
                  <a:srgbClr val="000000"/>
                </a:highlight>
              </a:rPr>
              <a:t>Architectures</a:t>
            </a:r>
          </a:p>
        </p:txBody>
      </p:sp>
      <p:sp>
        <p:nvSpPr>
          <p:cNvPr id="96" name="TextBox 95">
            <a:extLst>
              <a:ext uri="{FF2B5EF4-FFF2-40B4-BE49-F238E27FC236}">
                <a16:creationId xmlns:a16="http://schemas.microsoft.com/office/drawing/2014/main" id="{80378A72-30CF-4467-9B22-7EA87F9D2C84}"/>
              </a:ext>
            </a:extLst>
          </p:cNvPr>
          <p:cNvSpPr txBox="1"/>
          <p:nvPr/>
        </p:nvSpPr>
        <p:spPr>
          <a:xfrm>
            <a:off x="7219284" y="4703352"/>
            <a:ext cx="1552428" cy="738664"/>
          </a:xfrm>
          <a:prstGeom prst="rect">
            <a:avLst/>
          </a:prstGeom>
          <a:noFill/>
        </p:spPr>
        <p:txBody>
          <a:bodyPr wrap="square" lIns="182880" tIns="146304" rIns="182880" bIns="146304" rtlCol="0">
            <a:spAutoFit/>
          </a:bodyPr>
          <a:lstStyle/>
          <a:p>
            <a:pPr>
              <a:lnSpc>
                <a:spcPct val="90000"/>
              </a:lnSpc>
              <a:spcAft>
                <a:spcPts val="600"/>
              </a:spcAft>
            </a:pPr>
            <a:r>
              <a:rPr lang="en-US" sz="1600">
                <a:solidFill>
                  <a:schemeClr val="bg1"/>
                </a:solidFill>
                <a:highlight>
                  <a:srgbClr val="000000"/>
                </a:highlight>
              </a:rPr>
              <a:t>Design Principles</a:t>
            </a:r>
          </a:p>
        </p:txBody>
      </p:sp>
      <p:sp>
        <p:nvSpPr>
          <p:cNvPr id="103" name="TextBox 102">
            <a:extLst>
              <a:ext uri="{FF2B5EF4-FFF2-40B4-BE49-F238E27FC236}">
                <a16:creationId xmlns:a16="http://schemas.microsoft.com/office/drawing/2014/main" id="{81272F53-AC2F-44E0-B3A2-C34C65489673}"/>
              </a:ext>
            </a:extLst>
          </p:cNvPr>
          <p:cNvSpPr txBox="1"/>
          <p:nvPr/>
        </p:nvSpPr>
        <p:spPr>
          <a:xfrm>
            <a:off x="5307825" y="497224"/>
            <a:ext cx="1697451" cy="738664"/>
          </a:xfrm>
          <a:prstGeom prst="rect">
            <a:avLst/>
          </a:prstGeom>
          <a:noFill/>
        </p:spPr>
        <p:txBody>
          <a:bodyPr wrap="square" lIns="182880" tIns="146304" rIns="182880" bIns="146304" rtlCol="0">
            <a:spAutoFit/>
          </a:bodyPr>
          <a:lstStyle/>
          <a:p>
            <a:pPr algn="ctr">
              <a:lnSpc>
                <a:spcPct val="90000"/>
              </a:lnSpc>
            </a:pPr>
            <a:r>
              <a:rPr lang="en-US" sz="1600">
                <a:solidFill>
                  <a:schemeClr val="bg1"/>
                </a:solidFill>
                <a:highlight>
                  <a:srgbClr val="000000"/>
                </a:highlight>
              </a:rPr>
              <a:t>Partner &amp;</a:t>
            </a:r>
          </a:p>
          <a:p>
            <a:pPr algn="ctr">
              <a:lnSpc>
                <a:spcPct val="90000"/>
              </a:lnSpc>
            </a:pPr>
            <a:r>
              <a:rPr lang="en-US" sz="1600">
                <a:solidFill>
                  <a:schemeClr val="bg1"/>
                </a:solidFill>
                <a:highlight>
                  <a:srgbClr val="000000"/>
                </a:highlight>
              </a:rPr>
              <a:t>Service Offers</a:t>
            </a:r>
          </a:p>
        </p:txBody>
      </p:sp>
      <p:pic>
        <p:nvPicPr>
          <p:cNvPr id="3" name="Graphic 2">
            <a:extLst>
              <a:ext uri="{FF2B5EF4-FFF2-40B4-BE49-F238E27FC236}">
                <a16:creationId xmlns:a16="http://schemas.microsoft.com/office/drawing/2014/main" id="{CA10173A-A01D-4E12-9724-D624EAD3CB6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13496" y="52387"/>
            <a:ext cx="3400425" cy="6753225"/>
          </a:xfrm>
          <a:prstGeom prst="rect">
            <a:avLst/>
          </a:prstGeom>
        </p:spPr>
      </p:pic>
      <p:sp>
        <p:nvSpPr>
          <p:cNvPr id="2" name="TextBox 1">
            <a:extLst>
              <a:ext uri="{FF2B5EF4-FFF2-40B4-BE49-F238E27FC236}">
                <a16:creationId xmlns:a16="http://schemas.microsoft.com/office/drawing/2014/main" id="{C4001AAF-8C5C-422A-99CA-89EF3F4465FF}"/>
              </a:ext>
            </a:extLst>
          </p:cNvPr>
          <p:cNvSpPr txBox="1"/>
          <p:nvPr/>
        </p:nvSpPr>
        <p:spPr>
          <a:xfrm>
            <a:off x="5307825" y="5972376"/>
            <a:ext cx="1697451" cy="517065"/>
          </a:xfrm>
          <a:prstGeom prst="rect">
            <a:avLst/>
          </a:prstGeom>
          <a:noFill/>
        </p:spPr>
        <p:txBody>
          <a:bodyPr wrap="square" lIns="182880" tIns="146304" rIns="182880" bIns="146304" rtlCol="0">
            <a:spAutoFit/>
          </a:bodyPr>
          <a:lstStyle/>
          <a:p>
            <a:pPr algn="ctr">
              <a:lnSpc>
                <a:spcPct val="90000"/>
              </a:lnSpc>
            </a:pPr>
            <a:r>
              <a:rPr lang="en-US" sz="1600">
                <a:solidFill>
                  <a:schemeClr val="bg1"/>
                </a:solidFill>
                <a:highlight>
                  <a:srgbClr val="000000"/>
                </a:highlight>
              </a:rPr>
              <a:t>Azure Advisor</a:t>
            </a:r>
          </a:p>
        </p:txBody>
      </p:sp>
    </p:spTree>
    <p:extLst>
      <p:ext uri="{BB962C8B-B14F-4D97-AF65-F5344CB8AC3E}">
        <p14:creationId xmlns:p14="http://schemas.microsoft.com/office/powerpoint/2010/main" val="3852029825"/>
      </p:ext>
    </p:extLst>
  </p:cSld>
  <p:clrMapOvr>
    <a:masterClrMapping/>
  </p:clrMapOvr>
  <p:transition advTm="107879">
    <p:fade/>
  </p:transition>
  <p:extLst>
    <p:ext uri="{3A86A75C-4F4B-4683-9AE1-C65F6400EC91}">
      <p14:laserTraceLst xmlns:p14="http://schemas.microsoft.com/office/powerpoint/2010/main">
        <p14:tracePtLst>
          <p14:tracePt t="106552" x="7734300" y="3236913"/>
          <p14:tracePt t="106563" x="7007225" y="222885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45179" y="307297"/>
            <a:ext cx="11081177" cy="1107996"/>
          </a:xfrm>
        </p:spPr>
        <p:txBody>
          <a:bodyPr/>
          <a:lstStyle/>
          <a:p>
            <a:r>
              <a:rPr lang="en-US"/>
              <a:t>Manage and optimize your AI costs with tools, offers, and guidance from Microsoft</a:t>
            </a:r>
          </a:p>
        </p:txBody>
      </p:sp>
      <p:graphicFrame>
        <p:nvGraphicFramePr>
          <p:cNvPr id="4" name="Table 4">
            <a:extLst>
              <a:ext uri="{FF2B5EF4-FFF2-40B4-BE49-F238E27FC236}">
                <a16:creationId xmlns:a16="http://schemas.microsoft.com/office/drawing/2014/main" id="{88530066-E83B-446F-8993-D4465896AAA7}"/>
              </a:ext>
            </a:extLst>
          </p:cNvPr>
          <p:cNvGraphicFramePr>
            <a:graphicFrameLocks noGrp="1"/>
          </p:cNvGraphicFramePr>
          <p:nvPr>
            <p:extLst>
              <p:ext uri="{D42A27DB-BD31-4B8C-83A1-F6EECF244321}">
                <p14:modId xmlns:p14="http://schemas.microsoft.com/office/powerpoint/2010/main" val="2652549039"/>
              </p:ext>
            </p:extLst>
          </p:nvPr>
        </p:nvGraphicFramePr>
        <p:xfrm>
          <a:off x="480397" y="1476723"/>
          <a:ext cx="11247120" cy="5406599"/>
        </p:xfrm>
        <a:graphic>
          <a:graphicData uri="http://schemas.openxmlformats.org/drawingml/2006/table">
            <a:tbl>
              <a:tblPr firstRow="1" bandRow="1">
                <a:tableStyleId>{5C22544A-7EE6-4342-B048-85BDC9FD1C3A}</a:tableStyleId>
              </a:tblPr>
              <a:tblGrid>
                <a:gridCol w="3566160">
                  <a:extLst>
                    <a:ext uri="{9D8B030D-6E8A-4147-A177-3AD203B41FA5}">
                      <a16:colId xmlns:a16="http://schemas.microsoft.com/office/drawing/2014/main" val="2075546441"/>
                    </a:ext>
                  </a:extLst>
                </a:gridCol>
                <a:gridCol w="274320">
                  <a:extLst>
                    <a:ext uri="{9D8B030D-6E8A-4147-A177-3AD203B41FA5}">
                      <a16:colId xmlns:a16="http://schemas.microsoft.com/office/drawing/2014/main" val="3392699425"/>
                    </a:ext>
                  </a:extLst>
                </a:gridCol>
                <a:gridCol w="3566160">
                  <a:extLst>
                    <a:ext uri="{9D8B030D-6E8A-4147-A177-3AD203B41FA5}">
                      <a16:colId xmlns:a16="http://schemas.microsoft.com/office/drawing/2014/main" val="830027457"/>
                    </a:ext>
                  </a:extLst>
                </a:gridCol>
                <a:gridCol w="274320">
                  <a:extLst>
                    <a:ext uri="{9D8B030D-6E8A-4147-A177-3AD203B41FA5}">
                      <a16:colId xmlns:a16="http://schemas.microsoft.com/office/drawing/2014/main" val="3417389710"/>
                    </a:ext>
                  </a:extLst>
                </a:gridCol>
                <a:gridCol w="3566160">
                  <a:extLst>
                    <a:ext uri="{9D8B030D-6E8A-4147-A177-3AD203B41FA5}">
                      <a16:colId xmlns:a16="http://schemas.microsoft.com/office/drawing/2014/main" val="683440858"/>
                    </a:ext>
                  </a:extLst>
                </a:gridCol>
              </a:tblGrid>
              <a:tr h="651719">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260085713"/>
                  </a:ext>
                </a:extLst>
              </a:tr>
              <a:tr h="730960">
                <a:tc>
                  <a:txBody>
                    <a:bodyPr/>
                    <a:lstStyle/>
                    <a:p>
                      <a:r>
                        <a:rPr lang="en-US" sz="2400" b="0">
                          <a:solidFill>
                            <a:schemeClr val="accent3"/>
                          </a:solidFill>
                          <a:latin typeface="+mj-lt"/>
                        </a:rPr>
                        <a:t>Understand and forecast your costs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n-US" sz="2400" b="0">
                          <a:solidFill>
                            <a:schemeClr val="accent3"/>
                          </a:solidFill>
                          <a:latin typeface="+mj-lt"/>
                        </a:rPr>
                        <a:t>Cost optimize your workloads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n-US" sz="2400" b="0">
                          <a:solidFill>
                            <a:schemeClr val="accent3"/>
                          </a:solidFill>
                          <a:latin typeface="+mj-lt"/>
                        </a:rPr>
                        <a:t>Control your costs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234122277"/>
                  </a:ext>
                </a:extLst>
              </a:tr>
              <a:tr h="3174366">
                <a:tc>
                  <a:txBody>
                    <a:bodyPr/>
                    <a:lstStyle/>
                    <a:p>
                      <a:pPr marL="285750" indent="-285750">
                        <a:buFont typeface="Arial" panose="020B0604020202020204" pitchFamily="34" charset="0"/>
                        <a:buChar char="•"/>
                      </a:pPr>
                      <a:r>
                        <a:rPr lang="en-US" sz="1800" b="0">
                          <a:solidFill>
                            <a:schemeClr val="bg1"/>
                          </a:solidFill>
                          <a:latin typeface="+mj-lt"/>
                        </a:rPr>
                        <a:t>Understand requirements i.e. data sizes, model training and inference needs to estimate costs. </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a:solidFill>
                            <a:schemeClr val="bg1"/>
                          </a:solidFill>
                          <a:latin typeface="+mj-lt"/>
                          <a:ea typeface="+mn-ea"/>
                          <a:cs typeface="+mn-cs"/>
                        </a:rPr>
                        <a:t>Design and understand your compute needs to forecast  costs.</a:t>
                      </a:r>
                    </a:p>
                    <a:p>
                      <a:pPr marL="285750" indent="-285750">
                        <a:buFont typeface="Arial" panose="020B0604020202020204" pitchFamily="34" charset="0"/>
                        <a:buChar char="•"/>
                      </a:pPr>
                      <a:r>
                        <a:rPr lang="en-US" sz="1800" kern="1200">
                          <a:solidFill>
                            <a:schemeClr val="bg1"/>
                          </a:solidFill>
                          <a:latin typeface="+mj-lt"/>
                          <a:ea typeface="+mn-ea"/>
                          <a:cs typeface="+mn-cs"/>
                        </a:rPr>
                        <a:t>Forecast costs for future investments with the </a:t>
                      </a:r>
                      <a:r>
                        <a:rPr lang="en-US" sz="1800" kern="1200">
                          <a:solidFill>
                            <a:schemeClr val="accent3"/>
                          </a:solidFill>
                          <a:latin typeface="+mj-lt"/>
                          <a:ea typeface="+mn-ea"/>
                          <a:cs typeface="+mn-cs"/>
                        </a:rPr>
                        <a:t>Azure pricing and TCO calculator</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pPr marL="285750" indent="-285750">
                        <a:buFont typeface="Arial" panose="020B0604020202020204" pitchFamily="34" charset="0"/>
                        <a:buChar char="•"/>
                      </a:pPr>
                      <a:endParaRPr lang="en-US" sz="1800">
                        <a:solidFill>
                          <a:schemeClr val="accent3"/>
                        </a:solidFill>
                        <a:latin typeface="+mj-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pPr marL="285750" indent="-285750">
                        <a:buFont typeface="Arial" panose="020B0604020202020204" pitchFamily="34" charset="0"/>
                        <a:buChar char="•"/>
                      </a:pPr>
                      <a:r>
                        <a:rPr lang="en-US" sz="1800">
                          <a:solidFill>
                            <a:schemeClr val="bg1"/>
                          </a:solidFill>
                          <a:latin typeface="+mj-lt"/>
                        </a:rPr>
                        <a:t>Follow workload design best practices with the </a:t>
                      </a:r>
                      <a:r>
                        <a:rPr lang="en-US" sz="1800">
                          <a:solidFill>
                            <a:schemeClr val="accent3"/>
                          </a:solidFill>
                          <a:latin typeface="+mj-lt"/>
                        </a:rPr>
                        <a:t>Azure Well-Architected Framework</a:t>
                      </a:r>
                    </a:p>
                    <a:p>
                      <a:pPr marL="285750" indent="-285750">
                        <a:buFont typeface="Arial" panose="020B0604020202020204" pitchFamily="34" charset="0"/>
                        <a:buChar char="•"/>
                      </a:pPr>
                      <a:r>
                        <a:rPr lang="en-US" sz="1800" kern="1200">
                          <a:solidFill>
                            <a:schemeClr val="bg1"/>
                          </a:solidFill>
                          <a:latin typeface="+mj-lt"/>
                          <a:ea typeface="+mn-ea"/>
                          <a:cs typeface="+mn-cs"/>
                        </a:rPr>
                        <a:t>Configure training clusters with autoscaling, quotas and termination policies. </a:t>
                      </a:r>
                      <a:endParaRPr lang="en-US" sz="1800">
                        <a:solidFill>
                          <a:schemeClr val="accent3"/>
                        </a:solidFill>
                        <a:latin typeface="+mj-lt"/>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kern="1200">
                          <a:solidFill>
                            <a:schemeClr val="bg1"/>
                          </a:solidFill>
                          <a:latin typeface="+mj-lt"/>
                          <a:ea typeface="+mn-ea"/>
                          <a:cs typeface="+mn-cs"/>
                        </a:rPr>
                        <a:t>Use Databricks Runtime for  ML to provision optimized cluster.</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a:solidFill>
                            <a:schemeClr val="bg1"/>
                          </a:solidFill>
                          <a:latin typeface="+mj-lt"/>
                          <a:ea typeface="+mn-ea"/>
                          <a:cs typeface="+mn-cs"/>
                        </a:rPr>
                        <a:t>Use autoscaling and cost optimizer to calibrate cluster usage.</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kern="1200">
                        <a:solidFill>
                          <a:schemeClr val="accent3"/>
                        </a:solidFill>
                        <a:latin typeface="+mn-lt"/>
                        <a:ea typeface="+mn-ea"/>
                        <a:cs typeface="+mn-cs"/>
                      </a:endParaRPr>
                    </a:p>
                    <a:p>
                      <a:pPr marL="285750" indent="-285750">
                        <a:buFont typeface="Arial" panose="020B0604020202020204" pitchFamily="34" charset="0"/>
                        <a:buChar char="•"/>
                      </a:pPr>
                      <a:endParaRPr lang="en-US" sz="1800">
                        <a:solidFill>
                          <a:schemeClr val="accent3"/>
                        </a:solidFill>
                        <a:latin typeface="+mj-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pPr marL="285750" indent="-285750">
                        <a:buFont typeface="Arial" panose="020B0604020202020204" pitchFamily="34" charset="0"/>
                        <a:buChar char="•"/>
                      </a:pPr>
                      <a:endParaRPr lang="en-US" sz="1800">
                        <a:solidFill>
                          <a:schemeClr val="bg1"/>
                        </a:solidFill>
                        <a:latin typeface="+mj-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pPr marL="285750" indent="-285750">
                        <a:buFont typeface="Arial" panose="020B0604020202020204" pitchFamily="34" charset="0"/>
                        <a:buChar char="•"/>
                      </a:pPr>
                      <a:r>
                        <a:rPr lang="en-US" sz="1800">
                          <a:solidFill>
                            <a:schemeClr val="bg1"/>
                          </a:solidFill>
                          <a:latin typeface="+mj-lt"/>
                        </a:rPr>
                        <a:t>Utilize Cost Alerts to track and monitor AML Costs. </a:t>
                      </a:r>
                    </a:p>
                    <a:p>
                      <a:pPr marL="285750" indent="-285750">
                        <a:buFont typeface="Arial" panose="020B0604020202020204" pitchFamily="34" charset="0"/>
                        <a:buChar char="•"/>
                      </a:pPr>
                      <a:r>
                        <a:rPr lang="en-US" sz="1800">
                          <a:solidFill>
                            <a:schemeClr val="bg1"/>
                          </a:solidFill>
                          <a:latin typeface="+mj-lt"/>
                        </a:rPr>
                        <a:t>Use </a:t>
                      </a:r>
                      <a:r>
                        <a:rPr lang="en-US" sz="1800" kern="1200">
                          <a:solidFill>
                            <a:schemeClr val="accent3"/>
                          </a:solidFill>
                          <a:latin typeface="+mn-lt"/>
                          <a:ea typeface="+mn-ea"/>
                          <a:cs typeface="+mn-cs"/>
                        </a:rPr>
                        <a:t>Azure Cost Management and Billing </a:t>
                      </a:r>
                      <a:r>
                        <a:rPr lang="en-US" sz="1800" kern="1200">
                          <a:solidFill>
                            <a:schemeClr val="bg1"/>
                          </a:solidFill>
                          <a:latin typeface="+mj-lt"/>
                          <a:ea typeface="+mn-ea"/>
                          <a:cs typeface="+mn-cs"/>
                        </a:rPr>
                        <a:t>to monitor Databricks costs.</a:t>
                      </a:r>
                    </a:p>
                    <a:p>
                      <a:pPr marL="285750" indent="-285750">
                        <a:buFont typeface="Arial" panose="020B0604020202020204" pitchFamily="34" charset="0"/>
                        <a:buChar char="•"/>
                      </a:pPr>
                      <a:r>
                        <a:rPr lang="en-US" sz="1800" kern="1200">
                          <a:solidFill>
                            <a:schemeClr val="bg1"/>
                          </a:solidFill>
                          <a:latin typeface="+mj-lt"/>
                          <a:ea typeface="+mn-ea"/>
                          <a:cs typeface="+mn-cs"/>
                        </a:rPr>
                        <a:t>Monitor usage using cluster pool and workspace tags.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856912305"/>
                  </a:ext>
                </a:extLst>
              </a:tr>
            </a:tbl>
          </a:graphicData>
        </a:graphic>
      </p:graphicFrame>
      <p:pic>
        <p:nvPicPr>
          <p:cNvPr id="7" name="Graphic 6" descr="Billing&#10;">
            <a:extLst>
              <a:ext uri="{FF2B5EF4-FFF2-40B4-BE49-F238E27FC236}">
                <a16:creationId xmlns:a16="http://schemas.microsoft.com/office/drawing/2014/main" id="{1F99B31D-39B4-4AE0-A2EC-6F65867DC0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3312" y="1599584"/>
            <a:ext cx="585216" cy="585216"/>
          </a:xfrm>
          <a:prstGeom prst="rect">
            <a:avLst/>
          </a:prstGeom>
        </p:spPr>
      </p:pic>
      <p:pic>
        <p:nvPicPr>
          <p:cNvPr id="8" name="Graphic 7" descr="Policy&#10;">
            <a:extLst>
              <a:ext uri="{FF2B5EF4-FFF2-40B4-BE49-F238E27FC236}">
                <a16:creationId xmlns:a16="http://schemas.microsoft.com/office/drawing/2014/main" id="{82B965D4-5BCB-4D1B-A0E6-9B40B522F8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22086" y="1666873"/>
            <a:ext cx="585216" cy="585216"/>
          </a:xfrm>
          <a:prstGeom prst="rect">
            <a:avLst/>
          </a:prstGeom>
        </p:spPr>
      </p:pic>
      <p:pic>
        <p:nvPicPr>
          <p:cNvPr id="9" name="Graphic 8" descr="Advisor&#10;">
            <a:extLst>
              <a:ext uri="{FF2B5EF4-FFF2-40B4-BE49-F238E27FC236}">
                <a16:creationId xmlns:a16="http://schemas.microsoft.com/office/drawing/2014/main" id="{7CB557EB-62D3-4DC8-82D8-189683C125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04934" y="1599584"/>
            <a:ext cx="585216" cy="585216"/>
          </a:xfrm>
          <a:prstGeom prst="rect">
            <a:avLst/>
          </a:prstGeom>
        </p:spPr>
      </p:pic>
      <p:cxnSp>
        <p:nvCxnSpPr>
          <p:cNvPr id="2" name="Straight Connector 1">
            <a:extLst>
              <a:ext uri="{FF2B5EF4-FFF2-40B4-BE49-F238E27FC236}">
                <a16:creationId xmlns:a16="http://schemas.microsoft.com/office/drawing/2014/main" id="{B088987C-81DD-4B7E-9FF2-94B1A1CB87CA}"/>
              </a:ext>
            </a:extLst>
          </p:cNvPr>
          <p:cNvCxnSpPr>
            <a:cxnSpLocks/>
          </p:cNvCxnSpPr>
          <p:nvPr/>
        </p:nvCxnSpPr>
        <p:spPr>
          <a:xfrm>
            <a:off x="4045335" y="2241299"/>
            <a:ext cx="0" cy="360312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51C1597-2CBE-4F70-9FE2-F510A0E93B26}"/>
              </a:ext>
            </a:extLst>
          </p:cNvPr>
          <p:cNvCxnSpPr>
            <a:cxnSpLocks/>
          </p:cNvCxnSpPr>
          <p:nvPr/>
        </p:nvCxnSpPr>
        <p:spPr>
          <a:xfrm>
            <a:off x="8041072" y="2269874"/>
            <a:ext cx="0" cy="360312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44F6E35-02A4-4289-8F65-F1E8D7496F59}"/>
              </a:ext>
            </a:extLst>
          </p:cNvPr>
          <p:cNvSpPr txBox="1"/>
          <p:nvPr/>
        </p:nvSpPr>
        <p:spPr>
          <a:xfrm>
            <a:off x="563369" y="6372460"/>
            <a:ext cx="6496458" cy="369332"/>
          </a:xfrm>
          <a:prstGeom prst="rect">
            <a:avLst/>
          </a:prstGeom>
          <a:noFill/>
        </p:spPr>
        <p:txBody>
          <a:bodyPr wrap="square" rtlCol="0">
            <a:spAutoFit/>
          </a:bodyPr>
          <a:lstStyle/>
          <a:p>
            <a:r>
              <a:rPr lang="en-US">
                <a:solidFill>
                  <a:schemeClr val="bg1"/>
                </a:solidFill>
                <a:latin typeface="+mj-lt"/>
              </a:rPr>
              <a:t>Learn more: </a:t>
            </a:r>
            <a:r>
              <a:rPr lang="en-US">
                <a:hlinkClick r:id="rId9"/>
              </a:rPr>
              <a:t>Cost optimization - Learn | Microsoft Docs</a:t>
            </a:r>
            <a:endParaRPr lang="en-US">
              <a:solidFill>
                <a:schemeClr val="accent3"/>
              </a:solidFill>
              <a:latin typeface="+mj-lt"/>
            </a:endParaRPr>
          </a:p>
        </p:txBody>
      </p:sp>
      <p:cxnSp>
        <p:nvCxnSpPr>
          <p:cNvPr id="12" name="Straight Connector 11">
            <a:extLst>
              <a:ext uri="{FF2B5EF4-FFF2-40B4-BE49-F238E27FC236}">
                <a16:creationId xmlns:a16="http://schemas.microsoft.com/office/drawing/2014/main" id="{77F86D3E-1E87-4D9E-84DA-150C80030679}"/>
              </a:ext>
            </a:extLst>
          </p:cNvPr>
          <p:cNvCxnSpPr>
            <a:cxnSpLocks/>
          </p:cNvCxnSpPr>
          <p:nvPr/>
        </p:nvCxnSpPr>
        <p:spPr>
          <a:xfrm>
            <a:off x="563369" y="6336326"/>
            <a:ext cx="112447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3080235"/>
      </p:ext>
    </p:extLst>
  </p:cSld>
  <p:clrMapOvr>
    <a:masterClrMapping/>
  </p:clrMapOvr>
  <p:transition advTm="188532">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8530066-E83B-446F-8993-D4465896AAA7}"/>
              </a:ext>
            </a:extLst>
          </p:cNvPr>
          <p:cNvGraphicFramePr>
            <a:graphicFrameLocks noGrp="1"/>
          </p:cNvGraphicFramePr>
          <p:nvPr/>
        </p:nvGraphicFramePr>
        <p:xfrm>
          <a:off x="480397" y="1705348"/>
          <a:ext cx="11247120" cy="4649045"/>
        </p:xfrm>
        <a:graphic>
          <a:graphicData uri="http://schemas.openxmlformats.org/drawingml/2006/table">
            <a:tbl>
              <a:tblPr firstRow="1" bandRow="1">
                <a:tableStyleId>{5C22544A-7EE6-4342-B048-85BDC9FD1C3A}</a:tableStyleId>
              </a:tblPr>
              <a:tblGrid>
                <a:gridCol w="3566160">
                  <a:extLst>
                    <a:ext uri="{9D8B030D-6E8A-4147-A177-3AD203B41FA5}">
                      <a16:colId xmlns:a16="http://schemas.microsoft.com/office/drawing/2014/main" val="2075546441"/>
                    </a:ext>
                  </a:extLst>
                </a:gridCol>
                <a:gridCol w="274320">
                  <a:extLst>
                    <a:ext uri="{9D8B030D-6E8A-4147-A177-3AD203B41FA5}">
                      <a16:colId xmlns:a16="http://schemas.microsoft.com/office/drawing/2014/main" val="3392699425"/>
                    </a:ext>
                  </a:extLst>
                </a:gridCol>
                <a:gridCol w="3566160">
                  <a:extLst>
                    <a:ext uri="{9D8B030D-6E8A-4147-A177-3AD203B41FA5}">
                      <a16:colId xmlns:a16="http://schemas.microsoft.com/office/drawing/2014/main" val="830027457"/>
                    </a:ext>
                  </a:extLst>
                </a:gridCol>
                <a:gridCol w="274320">
                  <a:extLst>
                    <a:ext uri="{9D8B030D-6E8A-4147-A177-3AD203B41FA5}">
                      <a16:colId xmlns:a16="http://schemas.microsoft.com/office/drawing/2014/main" val="3417389710"/>
                    </a:ext>
                  </a:extLst>
                </a:gridCol>
                <a:gridCol w="3566160">
                  <a:extLst>
                    <a:ext uri="{9D8B030D-6E8A-4147-A177-3AD203B41FA5}">
                      <a16:colId xmlns:a16="http://schemas.microsoft.com/office/drawing/2014/main" val="683440858"/>
                    </a:ext>
                  </a:extLst>
                </a:gridCol>
              </a:tblGrid>
              <a:tr h="651719">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260085713"/>
                  </a:ext>
                </a:extLst>
              </a:tr>
              <a:tr h="730960">
                <a:tc>
                  <a:txBody>
                    <a:bodyPr/>
                    <a:lstStyle/>
                    <a:p>
                      <a:r>
                        <a:rPr lang="en-US" sz="2400" b="0">
                          <a:solidFill>
                            <a:schemeClr val="accent3"/>
                          </a:solidFill>
                          <a:latin typeface="+mj-lt"/>
                        </a:rPr>
                        <a:t>Select High Performing Compute Targets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n-US" sz="2400" b="0">
                          <a:solidFill>
                            <a:schemeClr val="accent3"/>
                          </a:solidFill>
                          <a:latin typeface="+mj-lt"/>
                        </a:rPr>
                        <a:t>Analyzing Metrics of your workloads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lvl="0">
                        <a:buNone/>
                      </a:pPr>
                      <a:r>
                        <a:rPr lang="en-US" sz="2400" b="0">
                          <a:solidFill>
                            <a:schemeClr val="accent3"/>
                          </a:solidFill>
                          <a:latin typeface="+mj-lt"/>
                        </a:rPr>
                        <a:t>Cluster Management in Azure Databricks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234122277"/>
                  </a:ext>
                </a:extLst>
              </a:tr>
              <a:tr h="3174366">
                <a:tc>
                  <a:txBody>
                    <a:bodyPr/>
                    <a:lstStyle/>
                    <a:p>
                      <a:pPr marL="285750" indent="-285750">
                        <a:buFont typeface="Arial" panose="020B0604020202020204" pitchFamily="34" charset="0"/>
                        <a:buChar char="•"/>
                      </a:pPr>
                      <a:r>
                        <a:rPr lang="en-US" sz="1800" kern="1200">
                          <a:solidFill>
                            <a:schemeClr val="bg1"/>
                          </a:solidFill>
                          <a:latin typeface="Segoe UI"/>
                          <a:ea typeface="+mn-ea"/>
                          <a:cs typeface="+mn-cs"/>
                        </a:rPr>
                        <a:t>Use </a:t>
                      </a:r>
                      <a:r>
                        <a:rPr lang="en-US" sz="1800" kern="1200" noProof="0">
                          <a:solidFill>
                            <a:schemeClr val="bg1"/>
                          </a:solidFill>
                          <a:latin typeface="Segoe UI"/>
                          <a:ea typeface="+mn-ea"/>
                          <a:cs typeface="+mn-cs"/>
                        </a:rPr>
                        <a:t>compute instances as your fully configured and managed development environment for Data S</a:t>
                      </a:r>
                      <a:r>
                        <a:rPr lang="en-US" sz="1800" kern="1200" noProof="0">
                          <a:solidFill>
                            <a:schemeClr val="bg1"/>
                          </a:solidFill>
                          <a:latin typeface="+mn-lt"/>
                          <a:ea typeface="+mn-ea"/>
                          <a:cs typeface="+mn-cs"/>
                        </a:rPr>
                        <a:t>cientists</a:t>
                      </a:r>
                      <a:endParaRPr lang="en-US" sz="1800" kern="1200">
                        <a:solidFill>
                          <a:schemeClr val="bg1"/>
                        </a:solidFill>
                        <a:latin typeface="+mn-lt"/>
                        <a:ea typeface="+mn-ea"/>
                        <a:cs typeface="+mn-cs"/>
                      </a:endParaRPr>
                    </a:p>
                    <a:p>
                      <a:pPr marL="285750" lvl="0" indent="-285750">
                        <a:buFont typeface="Arial" panose="020B0604020202020204" pitchFamily="34" charset="0"/>
                        <a:buChar char="•"/>
                      </a:pPr>
                      <a:r>
                        <a:rPr lang="en-US" sz="1800" kern="1200" noProof="0">
                          <a:solidFill>
                            <a:schemeClr val="bg1"/>
                          </a:solidFill>
                          <a:latin typeface="+mn-lt"/>
                          <a:ea typeface="+mn-ea"/>
                          <a:cs typeface="+mn-cs"/>
                        </a:rPr>
                        <a:t>Select </a:t>
                      </a:r>
                      <a:r>
                        <a:rPr lang="en-US" sz="1800" kern="1200" noProof="0">
                          <a:solidFill>
                            <a:schemeClr val="accent3"/>
                          </a:solidFill>
                          <a:latin typeface="Segoe UI"/>
                          <a:ea typeface="+mn-ea"/>
                          <a:cs typeface="+mn-cs"/>
                        </a:rPr>
                        <a:t>Azure Machine Learning compute cluster </a:t>
                      </a:r>
                      <a:r>
                        <a:rPr lang="en-US" sz="1800" kern="1200" noProof="0">
                          <a:solidFill>
                            <a:schemeClr val="bg1"/>
                          </a:solidFill>
                          <a:latin typeface="Segoe UI"/>
                          <a:ea typeface="+mn-ea"/>
                          <a:cs typeface="+mn-cs"/>
                        </a:rPr>
                        <a:t>with multi-node scaling capabilities</a:t>
                      </a:r>
                      <a:endParaRPr lang="en-US" sz="1800" kern="1200">
                        <a:solidFill>
                          <a:schemeClr val="bg1"/>
                        </a:solidFill>
                        <a:latin typeface="Segoe UI"/>
                        <a:ea typeface="+mn-ea"/>
                        <a:cs typeface="+mn-cs"/>
                      </a:endParaRPr>
                    </a:p>
                    <a:p>
                      <a:pPr marL="285750" lvl="0" indent="-285750">
                        <a:buFont typeface="Arial" panose="020B0604020202020204" pitchFamily="34" charset="0"/>
                        <a:buChar char="•"/>
                      </a:pPr>
                      <a:r>
                        <a:rPr lang="en-US" sz="1800" kern="1200" noProof="0">
                          <a:solidFill>
                            <a:schemeClr val="bg1"/>
                          </a:solidFill>
                          <a:latin typeface="Segoe UI"/>
                          <a:ea typeface="+mn-ea"/>
                          <a:cs typeface="+mn-cs"/>
                        </a:rPr>
                        <a:t>Use production grade model deployment with </a:t>
                      </a:r>
                      <a:r>
                        <a:rPr lang="en-US" sz="1800" kern="1200" noProof="0">
                          <a:solidFill>
                            <a:schemeClr val="accent3"/>
                          </a:solidFill>
                          <a:latin typeface="Segoe UI"/>
                          <a:ea typeface="+mn-ea"/>
                          <a:cs typeface="+mn-cs"/>
                        </a:rPr>
                        <a:t>Azure Kubernetes Service cluster</a:t>
                      </a:r>
                      <a:endParaRPr lang="en-US" sz="1800" kern="1200">
                        <a:solidFill>
                          <a:schemeClr val="accent3"/>
                        </a:solidFill>
                        <a:latin typeface="Segoe UI"/>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pPr marL="285750" indent="-285750">
                        <a:buFont typeface="Arial" panose="020B0604020202020204" pitchFamily="34" charset="0"/>
                        <a:buChar char="•"/>
                      </a:pPr>
                      <a:endParaRPr lang="en-US" sz="1800">
                        <a:solidFill>
                          <a:schemeClr val="accent3"/>
                        </a:solidFill>
                        <a:latin typeface="+mj-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pPr marL="285750" indent="-285750">
                        <a:buFont typeface="Arial" panose="020B0604020202020204" pitchFamily="34" charset="0"/>
                        <a:buChar char="•"/>
                      </a:pPr>
                      <a:r>
                        <a:rPr lang="en-US" sz="1800" b="0">
                          <a:solidFill>
                            <a:schemeClr val="bg1"/>
                          </a:solidFill>
                          <a:latin typeface="Segoe UI"/>
                        </a:rPr>
                        <a:t>Follow </a:t>
                      </a:r>
                      <a:r>
                        <a:rPr lang="en-US" sz="1800" b="0" i="0" u="none" strike="noStrike" noProof="0">
                          <a:solidFill>
                            <a:schemeClr val="bg1"/>
                          </a:solidFill>
                          <a:latin typeface="Segoe UI"/>
                        </a:rPr>
                        <a:t>best </a:t>
                      </a:r>
                      <a:r>
                        <a:rPr lang="en-US" sz="1800" b="0">
                          <a:solidFill>
                            <a:schemeClr val="bg1"/>
                          </a:solidFill>
                          <a:latin typeface="Segoe UI"/>
                        </a:rPr>
                        <a:t>performance practices with the</a:t>
                      </a:r>
                      <a:r>
                        <a:rPr lang="en-US" sz="1800">
                          <a:solidFill>
                            <a:schemeClr val="bg1"/>
                          </a:solidFill>
                          <a:latin typeface="Segoe UI"/>
                        </a:rPr>
                        <a:t> </a:t>
                      </a:r>
                      <a:r>
                        <a:rPr lang="en-US" sz="1800" kern="1200">
                          <a:solidFill>
                            <a:schemeClr val="accent3"/>
                          </a:solidFill>
                          <a:latin typeface="Segoe UI"/>
                          <a:ea typeface="+mn-ea"/>
                          <a:cs typeface="+mn-cs"/>
                        </a:rPr>
                        <a:t>Azure Well-Architected Framework</a:t>
                      </a:r>
                    </a:p>
                    <a:p>
                      <a:pPr marL="285750" indent="-285750">
                        <a:buFont typeface="Arial" panose="020B0604020202020204" pitchFamily="34" charset="0"/>
                        <a:buChar char="•"/>
                      </a:pPr>
                      <a:r>
                        <a:rPr lang="en-US" sz="1800" kern="1200">
                          <a:solidFill>
                            <a:schemeClr val="bg1"/>
                          </a:solidFill>
                          <a:latin typeface="Segoe UI"/>
                          <a:ea typeface="+mn-ea"/>
                          <a:cs typeface="+mn-cs"/>
                        </a:rPr>
                        <a:t>Analyze performance metrics with </a:t>
                      </a:r>
                      <a:r>
                        <a:rPr lang="en-US" sz="1800" kern="1200" noProof="0">
                          <a:solidFill>
                            <a:schemeClr val="accent3"/>
                          </a:solidFill>
                          <a:latin typeface="Segoe UI"/>
                          <a:ea typeface="+mn-ea"/>
                          <a:cs typeface="+mn-cs"/>
                        </a:rPr>
                        <a:t>Azure Metrics Explorer</a:t>
                      </a:r>
                      <a:r>
                        <a:rPr lang="en-US" sz="1800" b="0" i="0" u="none" strike="noStrike" kern="1200" noProof="0">
                          <a:latin typeface="Segoe UI"/>
                        </a:rPr>
                        <a:t> f</a:t>
                      </a:r>
                      <a:endParaRPr lang="en-US" sz="1800" kern="1200">
                        <a:solidFill>
                          <a:schemeClr val="accent3"/>
                        </a:solidFill>
                        <a:latin typeface="Segoe UI"/>
                        <a:ea typeface="+mn-ea"/>
                        <a:cs typeface="+mn-cs"/>
                      </a:endParaRPr>
                    </a:p>
                    <a:p>
                      <a:pPr marL="285750" indent="-285750">
                        <a:buFont typeface="Arial" panose="020B0604020202020204" pitchFamily="34" charset="0"/>
                        <a:buChar char="•"/>
                      </a:pPr>
                      <a:r>
                        <a:rPr lang="en-US" sz="1800">
                          <a:solidFill>
                            <a:schemeClr val="bg1"/>
                          </a:solidFill>
                          <a:latin typeface="Segoe UI"/>
                        </a:rPr>
                        <a:t>U</a:t>
                      </a:r>
                      <a:r>
                        <a:rPr lang="en-US" sz="1800" kern="1200">
                          <a:solidFill>
                            <a:schemeClr val="bg1"/>
                          </a:solidFill>
                          <a:latin typeface="Segoe UI"/>
                          <a:ea typeface="+mn-ea"/>
                          <a:cs typeface="+mn-cs"/>
                        </a:rPr>
                        <a:t>se </a:t>
                      </a:r>
                      <a:r>
                        <a:rPr lang="en-US" sz="1800" kern="1200" noProof="0">
                          <a:solidFill>
                            <a:schemeClr val="bg1"/>
                          </a:solidFill>
                          <a:latin typeface="Segoe UI"/>
                          <a:ea typeface="+mn-ea"/>
                          <a:cs typeface="+mn-cs"/>
                        </a:rPr>
                        <a:t>Using Azure Monitor Log Analytics to understand diagnostic configuration </a:t>
                      </a:r>
                      <a:endParaRPr lang="en-US" sz="1800" kern="1200">
                        <a:solidFill>
                          <a:schemeClr val="bg1"/>
                        </a:solidFill>
                        <a:latin typeface="Segoe UI"/>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pPr marL="285750" indent="-285750">
                        <a:buFont typeface="Arial" panose="020B0604020202020204" pitchFamily="34" charset="0"/>
                        <a:buChar char="•"/>
                      </a:pPr>
                      <a:endParaRPr lang="en-US" sz="1800">
                        <a:solidFill>
                          <a:schemeClr val="bg1"/>
                        </a:solidFill>
                        <a:latin typeface="Segoe UI"/>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pPr marL="285750" indent="-285750">
                        <a:buFont typeface="Arial" panose="020B0604020202020204" pitchFamily="34" charset="0"/>
                        <a:buChar char="•"/>
                      </a:pPr>
                      <a:r>
                        <a:rPr lang="en-US" sz="1800">
                          <a:solidFill>
                            <a:schemeClr val="bg1"/>
                          </a:solidFill>
                          <a:latin typeface="Segoe UI"/>
                        </a:rPr>
                        <a:t>Utili</a:t>
                      </a:r>
                      <a:r>
                        <a:rPr lang="en-US" sz="1800" kern="1200">
                          <a:solidFill>
                            <a:schemeClr val="bg1"/>
                          </a:solidFill>
                          <a:latin typeface="Segoe UI"/>
                          <a:ea typeface="+mn-ea"/>
                          <a:cs typeface="+mn-cs"/>
                        </a:rPr>
                        <a:t>ze </a:t>
                      </a:r>
                      <a:r>
                        <a:rPr lang="en-US" sz="1800" kern="1200" noProof="0">
                          <a:solidFill>
                            <a:schemeClr val="bg1"/>
                          </a:solidFill>
                          <a:latin typeface="Segoe UI"/>
                          <a:ea typeface="+mn-ea"/>
                          <a:cs typeface="+mn-cs"/>
                        </a:rPr>
                        <a:t>GPU-enabled instances, </a:t>
                      </a:r>
                      <a:r>
                        <a:rPr lang="en-US" sz="1800" kern="1200">
                          <a:solidFill>
                            <a:schemeClr val="bg1"/>
                          </a:solidFill>
                          <a:latin typeface="Segoe UI"/>
                          <a:ea typeface="+mn-ea"/>
                          <a:cs typeface="+mn-cs"/>
                        </a:rPr>
                        <a:t>High Concurrency </a:t>
                      </a:r>
                      <a:r>
                        <a:rPr lang="en-US" sz="1800" kern="1200" noProof="0">
                          <a:solidFill>
                            <a:schemeClr val="bg1"/>
                          </a:solidFill>
                          <a:latin typeface="Segoe UI"/>
                          <a:ea typeface="+mn-ea"/>
                          <a:cs typeface="+mn-cs"/>
                        </a:rPr>
                        <a:t>or Single Node Clusters</a:t>
                      </a:r>
                      <a:endParaRPr lang="en-US" sz="1800" kern="1200">
                        <a:solidFill>
                          <a:schemeClr val="bg1"/>
                        </a:solidFill>
                        <a:latin typeface="Segoe UI"/>
                        <a:ea typeface="+mn-ea"/>
                        <a:cs typeface="+mn-cs"/>
                      </a:endParaRPr>
                    </a:p>
                    <a:p>
                      <a:pPr marL="285750" indent="-285750">
                        <a:buFont typeface="Arial" panose="020B0604020202020204" pitchFamily="34" charset="0"/>
                        <a:buChar char="•"/>
                      </a:pPr>
                      <a:r>
                        <a:rPr lang="en-US" sz="1800">
                          <a:solidFill>
                            <a:schemeClr val="bg1"/>
                          </a:solidFill>
                          <a:latin typeface="Segoe UI"/>
                        </a:rPr>
                        <a:t>Use Cluster automation to start or terminate clusters</a:t>
                      </a:r>
                      <a:endParaRPr lang="en-US" sz="1800" kern="1200">
                        <a:solidFill>
                          <a:schemeClr val="bg1"/>
                        </a:solidFill>
                        <a:latin typeface="Segoe UI"/>
                        <a:ea typeface="+mn-ea"/>
                        <a:cs typeface="+mn-cs"/>
                      </a:endParaRPr>
                    </a:p>
                    <a:p>
                      <a:pPr marL="285750" lvl="0" indent="-285750">
                        <a:buFont typeface="Arial" panose="020B0604020202020204" pitchFamily="34" charset="0"/>
                        <a:buChar char="•"/>
                      </a:pPr>
                      <a:r>
                        <a:rPr lang="en-US" sz="1800" kern="1200" noProof="0">
                          <a:solidFill>
                            <a:schemeClr val="bg1"/>
                          </a:solidFill>
                          <a:latin typeface="Segoe UI"/>
                          <a:ea typeface="+mn-ea"/>
                          <a:cs typeface="+mn-cs"/>
                        </a:rPr>
                        <a:t>Use </a:t>
                      </a:r>
                      <a:r>
                        <a:rPr lang="en-US" sz="1800" kern="1200" noProof="0">
                          <a:solidFill>
                            <a:schemeClr val="accent3"/>
                          </a:solidFill>
                          <a:latin typeface="Segoe UI"/>
                          <a:ea typeface="+mn-ea"/>
                          <a:cs typeface="+mn-cs"/>
                        </a:rPr>
                        <a:t>Autoscaling</a:t>
                      </a:r>
                      <a:r>
                        <a:rPr lang="en-US" sz="1800" kern="1200" noProof="0">
                          <a:solidFill>
                            <a:schemeClr val="bg1"/>
                          </a:solidFill>
                          <a:latin typeface="Segoe UI"/>
                          <a:ea typeface="+mn-ea"/>
                          <a:cs typeface="+mn-cs"/>
                        </a:rPr>
                        <a:t> by Azure Databricks choosing the appropriate number of workers required</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856912305"/>
                  </a:ext>
                </a:extLst>
              </a:tr>
            </a:tbl>
          </a:graphicData>
        </a:graphic>
      </p:graphicFrame>
      <p:cxnSp>
        <p:nvCxnSpPr>
          <p:cNvPr id="2" name="Straight Connector 1">
            <a:extLst>
              <a:ext uri="{FF2B5EF4-FFF2-40B4-BE49-F238E27FC236}">
                <a16:creationId xmlns:a16="http://schemas.microsoft.com/office/drawing/2014/main" id="{B088987C-81DD-4B7E-9FF2-94B1A1CB87CA}"/>
              </a:ext>
            </a:extLst>
          </p:cNvPr>
          <p:cNvCxnSpPr>
            <a:cxnSpLocks/>
          </p:cNvCxnSpPr>
          <p:nvPr/>
        </p:nvCxnSpPr>
        <p:spPr>
          <a:xfrm>
            <a:off x="4045335" y="2241299"/>
            <a:ext cx="0" cy="360312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51C1597-2CBE-4F70-9FE2-F510A0E93B26}"/>
              </a:ext>
            </a:extLst>
          </p:cNvPr>
          <p:cNvCxnSpPr>
            <a:cxnSpLocks/>
          </p:cNvCxnSpPr>
          <p:nvPr/>
        </p:nvCxnSpPr>
        <p:spPr>
          <a:xfrm>
            <a:off x="8041072" y="2269874"/>
            <a:ext cx="0" cy="360312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44F6E35-02A4-4289-8F65-F1E8D7496F59}"/>
              </a:ext>
            </a:extLst>
          </p:cNvPr>
          <p:cNvSpPr txBox="1"/>
          <p:nvPr/>
        </p:nvSpPr>
        <p:spPr>
          <a:xfrm>
            <a:off x="563369" y="6383424"/>
            <a:ext cx="8225593" cy="369332"/>
          </a:xfrm>
          <a:prstGeom prst="rect">
            <a:avLst/>
          </a:prstGeom>
          <a:noFill/>
        </p:spPr>
        <p:txBody>
          <a:bodyPr wrap="square" lIns="91440" tIns="45720" rIns="91440" bIns="45720" rtlCol="0" anchor="t">
            <a:spAutoFit/>
          </a:bodyPr>
          <a:lstStyle/>
          <a:p>
            <a:r>
              <a:rPr lang="en-US">
                <a:solidFill>
                  <a:schemeClr val="bg1"/>
                </a:solidFill>
                <a:latin typeface="+mj-lt"/>
              </a:rPr>
              <a:t>Learn more: </a:t>
            </a:r>
            <a:r>
              <a:rPr lang="en-US" b="1">
                <a:ea typeface="+mn-lt"/>
                <a:cs typeface="+mn-lt"/>
                <a:hlinkClick r:id="rId3"/>
              </a:rPr>
              <a:t>Azure Machine Learning - ML as a Service | Microsoft Azure</a:t>
            </a:r>
            <a:endParaRPr lang="en-US" b="1">
              <a:solidFill>
                <a:schemeClr val="accent3"/>
              </a:solidFill>
              <a:latin typeface="+mj-lt"/>
            </a:endParaRPr>
          </a:p>
        </p:txBody>
      </p:sp>
      <p:cxnSp>
        <p:nvCxnSpPr>
          <p:cNvPr id="12" name="Straight Connector 11">
            <a:extLst>
              <a:ext uri="{FF2B5EF4-FFF2-40B4-BE49-F238E27FC236}">
                <a16:creationId xmlns:a16="http://schemas.microsoft.com/office/drawing/2014/main" id="{77F86D3E-1E87-4D9E-84DA-150C80030679}"/>
              </a:ext>
            </a:extLst>
          </p:cNvPr>
          <p:cNvCxnSpPr>
            <a:cxnSpLocks/>
          </p:cNvCxnSpPr>
          <p:nvPr/>
        </p:nvCxnSpPr>
        <p:spPr>
          <a:xfrm>
            <a:off x="563369" y="6336326"/>
            <a:ext cx="112447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10" descr="Icon&#10;&#10;Description automatically generated">
            <a:extLst>
              <a:ext uri="{FF2B5EF4-FFF2-40B4-BE49-F238E27FC236}">
                <a16:creationId xmlns:a16="http://schemas.microsoft.com/office/drawing/2014/main" id="{CFDDC1BC-35B2-4D9D-BE24-4F581F3D5266}"/>
              </a:ext>
            </a:extLst>
          </p:cNvPr>
          <p:cNvPicPr>
            <a:picLocks noChangeAspect="1"/>
          </p:cNvPicPr>
          <p:nvPr/>
        </p:nvPicPr>
        <p:blipFill>
          <a:blip r:embed="rId4"/>
          <a:stretch>
            <a:fillRect/>
          </a:stretch>
        </p:blipFill>
        <p:spPr>
          <a:xfrm>
            <a:off x="4477092" y="1766237"/>
            <a:ext cx="633859" cy="628377"/>
          </a:xfrm>
          <a:prstGeom prst="rect">
            <a:avLst/>
          </a:prstGeom>
        </p:spPr>
      </p:pic>
      <p:pic>
        <p:nvPicPr>
          <p:cNvPr id="9" name="Picture 10">
            <a:extLst>
              <a:ext uri="{FF2B5EF4-FFF2-40B4-BE49-F238E27FC236}">
                <a16:creationId xmlns:a16="http://schemas.microsoft.com/office/drawing/2014/main" id="{22BC77B1-8911-47E5-8F36-FFA69C4D9EE6}"/>
              </a:ext>
            </a:extLst>
          </p:cNvPr>
          <p:cNvPicPr>
            <a:picLocks noChangeAspect="1"/>
          </p:cNvPicPr>
          <p:nvPr/>
        </p:nvPicPr>
        <p:blipFill rotWithShape="1">
          <a:blip r:embed="rId5"/>
          <a:srcRect l="38124" t="28014" r="38124" b="30496"/>
          <a:stretch/>
        </p:blipFill>
        <p:spPr>
          <a:xfrm>
            <a:off x="8227407" y="1703605"/>
            <a:ext cx="772186" cy="749845"/>
          </a:xfrm>
          <a:prstGeom prst="rect">
            <a:avLst/>
          </a:prstGeom>
        </p:spPr>
      </p:pic>
      <p:pic>
        <p:nvPicPr>
          <p:cNvPr id="11" name="Picture 12" descr="Icon&#10;&#10;Description automatically generated">
            <a:extLst>
              <a:ext uri="{FF2B5EF4-FFF2-40B4-BE49-F238E27FC236}">
                <a16:creationId xmlns:a16="http://schemas.microsoft.com/office/drawing/2014/main" id="{46A8DCEA-66D4-46E2-A09E-834885FEF7D4}"/>
              </a:ext>
            </a:extLst>
          </p:cNvPr>
          <p:cNvPicPr>
            <a:picLocks noChangeAspect="1"/>
          </p:cNvPicPr>
          <p:nvPr/>
        </p:nvPicPr>
        <p:blipFill>
          <a:blip r:embed="rId6"/>
          <a:stretch>
            <a:fillRect/>
          </a:stretch>
        </p:blipFill>
        <p:spPr>
          <a:xfrm>
            <a:off x="601925" y="1821674"/>
            <a:ext cx="627143" cy="627143"/>
          </a:xfrm>
          <a:prstGeom prst="rect">
            <a:avLst/>
          </a:prstGeom>
        </p:spPr>
      </p:pic>
      <p:sp>
        <p:nvSpPr>
          <p:cNvPr id="21" name="Title 2">
            <a:extLst>
              <a:ext uri="{FF2B5EF4-FFF2-40B4-BE49-F238E27FC236}">
                <a16:creationId xmlns:a16="http://schemas.microsoft.com/office/drawing/2014/main" id="{4BC69E19-E591-4358-9930-91C29D14F246}"/>
              </a:ext>
            </a:extLst>
          </p:cNvPr>
          <p:cNvSpPr>
            <a:spLocks noGrp="1"/>
          </p:cNvSpPr>
          <p:nvPr>
            <p:ph type="title"/>
          </p:nvPr>
        </p:nvSpPr>
        <p:spPr>
          <a:xfrm>
            <a:off x="563369" y="473236"/>
            <a:ext cx="11081177" cy="1107996"/>
          </a:xfrm>
        </p:spPr>
        <p:txBody>
          <a:bodyPr/>
          <a:lstStyle/>
          <a:p>
            <a:r>
              <a:rPr lang="en-US"/>
              <a:t>Design cloud workloads able to adapt to changes and maintain performance levels</a:t>
            </a:r>
            <a:endParaRPr lang="en-US">
              <a:cs typeface="Segoe UI"/>
            </a:endParaRPr>
          </a:p>
        </p:txBody>
      </p:sp>
      <p:sp>
        <p:nvSpPr>
          <p:cNvPr id="22" name="Rectangle 21">
            <a:extLst>
              <a:ext uri="{FF2B5EF4-FFF2-40B4-BE49-F238E27FC236}">
                <a16:creationId xmlns:a16="http://schemas.microsoft.com/office/drawing/2014/main" id="{F6EB7C8A-53CE-4B18-9BD1-0D4D27747AFC}"/>
              </a:ext>
            </a:extLst>
          </p:cNvPr>
          <p:cNvSpPr/>
          <p:nvPr/>
        </p:nvSpPr>
        <p:spPr bwMode="auto">
          <a:xfrm>
            <a:off x="915497" y="-2351428"/>
            <a:ext cx="2485430" cy="378249"/>
          </a:xfrm>
          <a:prstGeom prst="rect">
            <a:avLst/>
          </a:prstGeom>
          <a:noFill/>
          <a:ln>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a:solidFill>
                  <a:schemeClr val="tx1"/>
                </a:solidFill>
                <a:ea typeface="Segoe UI" pitchFamily="34" charset="0"/>
                <a:cs typeface="Segoe UI" pitchFamily="34" charset="0"/>
              </a:rPr>
              <a:t>Performance- What</a:t>
            </a:r>
          </a:p>
        </p:txBody>
      </p:sp>
      <p:sp>
        <p:nvSpPr>
          <p:cNvPr id="23" name="Rectangle 22">
            <a:extLst>
              <a:ext uri="{FF2B5EF4-FFF2-40B4-BE49-F238E27FC236}">
                <a16:creationId xmlns:a16="http://schemas.microsoft.com/office/drawing/2014/main" id="{EF706141-5836-49CA-BD3D-7F1ACA0BE3DD}"/>
              </a:ext>
            </a:extLst>
          </p:cNvPr>
          <p:cNvSpPr/>
          <p:nvPr/>
        </p:nvSpPr>
        <p:spPr bwMode="auto">
          <a:xfrm>
            <a:off x="3776146" y="-2351428"/>
            <a:ext cx="2413240" cy="350685"/>
          </a:xfrm>
          <a:prstGeom prst="rect">
            <a:avLst/>
          </a:prstGeom>
          <a:noFill/>
          <a:ln>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a:solidFill>
                  <a:schemeClr val="tx1"/>
                </a:solidFill>
                <a:ea typeface="Segoe UI" pitchFamily="34" charset="0"/>
                <a:cs typeface="Segoe UI" pitchFamily="34" charset="0"/>
              </a:rPr>
              <a:t>Performance- Why</a:t>
            </a:r>
          </a:p>
        </p:txBody>
      </p:sp>
      <p:sp>
        <p:nvSpPr>
          <p:cNvPr id="24" name="Rectangle 23">
            <a:extLst>
              <a:ext uri="{FF2B5EF4-FFF2-40B4-BE49-F238E27FC236}">
                <a16:creationId xmlns:a16="http://schemas.microsoft.com/office/drawing/2014/main" id="{90B7C302-3A8F-4CD7-8E8D-3E9C6CFB9109}"/>
              </a:ext>
            </a:extLst>
          </p:cNvPr>
          <p:cNvSpPr/>
          <p:nvPr/>
        </p:nvSpPr>
        <p:spPr bwMode="auto">
          <a:xfrm>
            <a:off x="6688642" y="-2351428"/>
            <a:ext cx="2485430" cy="350685"/>
          </a:xfrm>
          <a:prstGeom prst="rect">
            <a:avLst/>
          </a:prstGeom>
          <a:noFill/>
          <a:ln>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a:solidFill>
                  <a:schemeClr val="tx1"/>
                </a:solidFill>
                <a:ea typeface="Segoe UI" pitchFamily="34" charset="0"/>
                <a:cs typeface="Segoe UI" pitchFamily="34" charset="0"/>
              </a:rPr>
              <a:t>Performance- When </a:t>
            </a:r>
          </a:p>
        </p:txBody>
      </p:sp>
      <p:sp>
        <p:nvSpPr>
          <p:cNvPr id="25" name="Rectangle 24">
            <a:extLst>
              <a:ext uri="{FF2B5EF4-FFF2-40B4-BE49-F238E27FC236}">
                <a16:creationId xmlns:a16="http://schemas.microsoft.com/office/drawing/2014/main" id="{B6704841-9C9D-4943-A5E1-02379CFF506B}"/>
              </a:ext>
            </a:extLst>
          </p:cNvPr>
          <p:cNvSpPr/>
          <p:nvPr/>
        </p:nvSpPr>
        <p:spPr bwMode="auto">
          <a:xfrm>
            <a:off x="9601120" y="-2326526"/>
            <a:ext cx="2485430" cy="325783"/>
          </a:xfrm>
          <a:prstGeom prst="rect">
            <a:avLst/>
          </a:prstGeom>
          <a:noFill/>
          <a:ln>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a:solidFill>
                  <a:schemeClr val="tx1"/>
                </a:solidFill>
                <a:ea typeface="Segoe UI" pitchFamily="34" charset="0"/>
                <a:cs typeface="Segoe UI" pitchFamily="34" charset="0"/>
              </a:rPr>
              <a:t>Performance- How</a:t>
            </a:r>
          </a:p>
        </p:txBody>
      </p:sp>
    </p:spTree>
    <p:extLst>
      <p:ext uri="{BB962C8B-B14F-4D97-AF65-F5344CB8AC3E}">
        <p14:creationId xmlns:p14="http://schemas.microsoft.com/office/powerpoint/2010/main" val="6379570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8530066-E83B-446F-8993-D4465896AAA7}"/>
              </a:ext>
            </a:extLst>
          </p:cNvPr>
          <p:cNvGraphicFramePr>
            <a:graphicFrameLocks noGrp="1"/>
          </p:cNvGraphicFramePr>
          <p:nvPr>
            <p:extLst>
              <p:ext uri="{D42A27DB-BD31-4B8C-83A1-F6EECF244321}">
                <p14:modId xmlns:p14="http://schemas.microsoft.com/office/powerpoint/2010/main" val="3209018276"/>
              </p:ext>
            </p:extLst>
          </p:nvPr>
        </p:nvGraphicFramePr>
        <p:xfrm>
          <a:off x="480397" y="1705348"/>
          <a:ext cx="11247120" cy="5132279"/>
        </p:xfrm>
        <a:graphic>
          <a:graphicData uri="http://schemas.openxmlformats.org/drawingml/2006/table">
            <a:tbl>
              <a:tblPr firstRow="1" bandRow="1">
                <a:tableStyleId>{5C22544A-7EE6-4342-B048-85BDC9FD1C3A}</a:tableStyleId>
              </a:tblPr>
              <a:tblGrid>
                <a:gridCol w="3566160">
                  <a:extLst>
                    <a:ext uri="{9D8B030D-6E8A-4147-A177-3AD203B41FA5}">
                      <a16:colId xmlns:a16="http://schemas.microsoft.com/office/drawing/2014/main" val="2075546441"/>
                    </a:ext>
                  </a:extLst>
                </a:gridCol>
                <a:gridCol w="274320">
                  <a:extLst>
                    <a:ext uri="{9D8B030D-6E8A-4147-A177-3AD203B41FA5}">
                      <a16:colId xmlns:a16="http://schemas.microsoft.com/office/drawing/2014/main" val="3392699425"/>
                    </a:ext>
                  </a:extLst>
                </a:gridCol>
                <a:gridCol w="3566160">
                  <a:extLst>
                    <a:ext uri="{9D8B030D-6E8A-4147-A177-3AD203B41FA5}">
                      <a16:colId xmlns:a16="http://schemas.microsoft.com/office/drawing/2014/main" val="830027457"/>
                    </a:ext>
                  </a:extLst>
                </a:gridCol>
                <a:gridCol w="274320">
                  <a:extLst>
                    <a:ext uri="{9D8B030D-6E8A-4147-A177-3AD203B41FA5}">
                      <a16:colId xmlns:a16="http://schemas.microsoft.com/office/drawing/2014/main" val="3417389710"/>
                    </a:ext>
                  </a:extLst>
                </a:gridCol>
                <a:gridCol w="3566160">
                  <a:extLst>
                    <a:ext uri="{9D8B030D-6E8A-4147-A177-3AD203B41FA5}">
                      <a16:colId xmlns:a16="http://schemas.microsoft.com/office/drawing/2014/main" val="683440858"/>
                    </a:ext>
                  </a:extLst>
                </a:gridCol>
              </a:tblGrid>
              <a:tr h="651719">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260085713"/>
                  </a:ext>
                </a:extLst>
              </a:tr>
              <a:tr h="730960">
                <a:tc>
                  <a:txBody>
                    <a:bodyPr/>
                    <a:lstStyle/>
                    <a:p>
                      <a:r>
                        <a:rPr lang="en-US" sz="2400" b="0">
                          <a:solidFill>
                            <a:schemeClr val="accent3"/>
                          </a:solidFill>
                          <a:latin typeface="+mj-lt"/>
                        </a:rPr>
                        <a:t>Follow Reliable AI App Principles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n-US" sz="2400" b="0">
                          <a:solidFill>
                            <a:schemeClr val="accent3"/>
                          </a:solidFill>
                          <a:latin typeface="+mj-lt"/>
                        </a:rPr>
                        <a:t>Build for Reliablity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2400" b="0">
                        <a:solidFill>
                          <a:schemeClr val="accent3"/>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lvl="0">
                        <a:buNone/>
                      </a:pPr>
                      <a:r>
                        <a:rPr lang="en-US" sz="2400" b="0">
                          <a:solidFill>
                            <a:schemeClr val="accent3"/>
                          </a:solidFill>
                          <a:latin typeface="+mj-lt"/>
                        </a:rPr>
                        <a:t>Reliability Standards with Azure Databricks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234122277"/>
                  </a:ext>
                </a:extLst>
              </a:tr>
              <a:tr h="3174366">
                <a:tc>
                  <a:txBody>
                    <a:bodyPr/>
                    <a:lstStyle/>
                    <a:p>
                      <a:pPr marL="285750" lvl="0" indent="-285750">
                        <a:buFont typeface="Arial" panose="020B0604020202020204" pitchFamily="34" charset="0"/>
                        <a:buChar char="•"/>
                      </a:pPr>
                      <a:r>
                        <a:rPr lang="en-US" sz="1800" kern="1200" noProof="0">
                          <a:solidFill>
                            <a:schemeClr val="accent3"/>
                          </a:solidFill>
                          <a:latin typeface="Segoe UI"/>
                          <a:ea typeface="+mn-ea"/>
                          <a:cs typeface="+mn-cs"/>
                        </a:rPr>
                        <a:t>Resilient </a:t>
                      </a:r>
                      <a:r>
                        <a:rPr lang="en-US" sz="1800" b="0" i="0" u="none" strike="noStrike" kern="1200" noProof="0">
                          <a:solidFill>
                            <a:schemeClr val="bg1"/>
                          </a:solidFill>
                        </a:rPr>
                        <a:t>and recover gracefully from failures</a:t>
                      </a:r>
                      <a:endParaRPr lang="en-US" sz="1800" kern="1200">
                        <a:solidFill>
                          <a:schemeClr val="bg1"/>
                        </a:solidFill>
                        <a:ea typeface="+mn-ea"/>
                        <a:cs typeface="+mn-cs"/>
                      </a:endParaRPr>
                    </a:p>
                    <a:p>
                      <a:pPr marL="285750" lvl="0" indent="-285750">
                        <a:buFont typeface="Arial" panose="020B0604020202020204" pitchFamily="34" charset="0"/>
                        <a:buChar char="•"/>
                      </a:pPr>
                      <a:r>
                        <a:rPr lang="en-US" sz="1800" kern="1200" noProof="0">
                          <a:solidFill>
                            <a:schemeClr val="accent3"/>
                          </a:solidFill>
                          <a:latin typeface="Segoe UI"/>
                          <a:ea typeface="+mn-ea"/>
                          <a:cs typeface="+mn-cs"/>
                        </a:rPr>
                        <a:t>Highly available </a:t>
                      </a:r>
                      <a:r>
                        <a:rPr lang="en-US" sz="1800" b="0" i="0" u="none" strike="noStrike" kern="1200" noProof="0">
                          <a:solidFill>
                            <a:schemeClr val="bg1"/>
                          </a:solidFill>
                        </a:rPr>
                        <a:t>and run as designed in a healthy state with no significant downtime</a:t>
                      </a:r>
                    </a:p>
                    <a:p>
                      <a:pPr marL="285750" lvl="0" indent="-285750">
                        <a:buFont typeface="Arial" panose="020B0604020202020204" pitchFamily="34" charset="0"/>
                        <a:buChar char="•"/>
                      </a:pPr>
                      <a:r>
                        <a:rPr lang="en-US" sz="1800" b="0" i="0" u="none" strike="noStrike" kern="1200" noProof="0">
                          <a:solidFill>
                            <a:schemeClr val="bg1"/>
                          </a:solidFill>
                          <a:latin typeface="Segoe UI"/>
                        </a:rPr>
                        <a:t>Determine how much downtime is acceptable, the potential cost to your business, and which functions are necessary during a recovery</a:t>
                      </a:r>
                      <a:endParaRPr lang="en-US" sz="1800" b="0" i="0" u="none" strike="noStrike" kern="1200" noProof="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pPr marL="285750" indent="-285750">
                        <a:buFont typeface="Arial" panose="020B0604020202020204" pitchFamily="34" charset="0"/>
                        <a:buChar char="•"/>
                      </a:pPr>
                      <a:endParaRPr lang="en-US" sz="1800">
                        <a:solidFill>
                          <a:schemeClr val="accent3"/>
                        </a:solidFill>
                        <a:latin typeface="+mj-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pPr marL="285750" indent="-285750" algn="l">
                        <a:lnSpc>
                          <a:spcPct val="100000"/>
                        </a:lnSpc>
                        <a:spcBef>
                          <a:spcPts val="0"/>
                        </a:spcBef>
                        <a:spcAft>
                          <a:spcPts val="0"/>
                        </a:spcAft>
                        <a:buFont typeface="Arial"/>
                        <a:buChar char="•"/>
                      </a:pPr>
                      <a:r>
                        <a:rPr lang="en-US" sz="1800" b="0" i="0" u="none" strike="noStrike" kern="1200" noProof="0">
                          <a:solidFill>
                            <a:schemeClr val="bg1"/>
                          </a:solidFill>
                        </a:rPr>
                        <a:t>Define requirements</a:t>
                      </a:r>
                      <a:endParaRPr lang="en-US" b="0">
                        <a:solidFill>
                          <a:schemeClr val="bg1"/>
                        </a:solidFill>
                      </a:endParaRPr>
                    </a:p>
                    <a:p>
                      <a:pPr marL="285750" lvl="0" indent="-285750" algn="l">
                        <a:lnSpc>
                          <a:spcPct val="100000"/>
                        </a:lnSpc>
                        <a:spcBef>
                          <a:spcPts val="0"/>
                        </a:spcBef>
                        <a:spcAft>
                          <a:spcPts val="0"/>
                        </a:spcAft>
                        <a:buFont typeface="Arial"/>
                        <a:buChar char="•"/>
                      </a:pPr>
                      <a:r>
                        <a:rPr lang="en-US" sz="1800" b="0" i="0" u="none" strike="noStrike" kern="1200" noProof="0">
                          <a:solidFill>
                            <a:schemeClr val="bg1"/>
                          </a:solidFill>
                        </a:rPr>
                        <a:t>Use </a:t>
                      </a:r>
                      <a:r>
                        <a:rPr lang="en-US" sz="1800" kern="1200" noProof="0">
                          <a:solidFill>
                            <a:schemeClr val="accent3"/>
                          </a:solidFill>
                          <a:latin typeface="Segoe UI"/>
                          <a:ea typeface="+mn-ea"/>
                          <a:cs typeface="+mn-cs"/>
                        </a:rPr>
                        <a:t>AI architectural best practices</a:t>
                      </a:r>
                      <a:endParaRPr lang="en-US" sz="1800" kern="1200">
                        <a:solidFill>
                          <a:schemeClr val="accent3"/>
                        </a:solidFill>
                        <a:latin typeface="Segoe UI"/>
                        <a:ea typeface="+mn-ea"/>
                        <a:cs typeface="+mn-cs"/>
                      </a:endParaRPr>
                    </a:p>
                    <a:p>
                      <a:pPr marL="285750" lvl="0" indent="-285750" algn="l">
                        <a:lnSpc>
                          <a:spcPct val="100000"/>
                        </a:lnSpc>
                        <a:spcBef>
                          <a:spcPts val="0"/>
                        </a:spcBef>
                        <a:spcAft>
                          <a:spcPts val="0"/>
                        </a:spcAft>
                        <a:buFont typeface="Arial"/>
                        <a:buChar char="•"/>
                      </a:pPr>
                      <a:r>
                        <a:rPr lang="en-US" sz="1800" b="0" i="0" u="none" strike="noStrike" kern="1200" noProof="0">
                          <a:solidFill>
                            <a:schemeClr val="bg1"/>
                          </a:solidFill>
                        </a:rPr>
                        <a:t>Test with simulations and forced failovers</a:t>
                      </a:r>
                      <a:endParaRPr lang="en-US" b="0">
                        <a:solidFill>
                          <a:schemeClr val="bg1"/>
                        </a:solidFill>
                      </a:endParaRPr>
                    </a:p>
                    <a:p>
                      <a:pPr marL="285750" lvl="0" indent="-285750" algn="l">
                        <a:lnSpc>
                          <a:spcPct val="100000"/>
                        </a:lnSpc>
                        <a:spcBef>
                          <a:spcPts val="0"/>
                        </a:spcBef>
                        <a:spcAft>
                          <a:spcPts val="0"/>
                        </a:spcAft>
                        <a:buFont typeface="Arial"/>
                        <a:buChar char="•"/>
                      </a:pPr>
                      <a:r>
                        <a:rPr lang="en-US" sz="1800" b="0" i="0" u="none" strike="noStrike" kern="1200" noProof="0">
                          <a:solidFill>
                            <a:schemeClr val="bg1"/>
                          </a:solidFill>
                        </a:rPr>
                        <a:t>Deploy the AI application consistently</a:t>
                      </a:r>
                      <a:endParaRPr lang="en-US" b="0">
                        <a:solidFill>
                          <a:schemeClr val="bg1"/>
                        </a:solidFill>
                      </a:endParaRPr>
                    </a:p>
                    <a:p>
                      <a:pPr marL="285750" lvl="0" indent="-285750" algn="l">
                        <a:lnSpc>
                          <a:spcPct val="100000"/>
                        </a:lnSpc>
                        <a:spcBef>
                          <a:spcPts val="0"/>
                        </a:spcBef>
                        <a:spcAft>
                          <a:spcPts val="0"/>
                        </a:spcAft>
                        <a:buFont typeface="Arial"/>
                        <a:buChar char="•"/>
                      </a:pPr>
                      <a:r>
                        <a:rPr lang="en-US" sz="1800" b="0" i="0" u="none" strike="noStrike" kern="1200" noProof="0">
                          <a:solidFill>
                            <a:schemeClr val="bg1"/>
                          </a:solidFill>
                        </a:rPr>
                        <a:t>Monitor AI application health</a:t>
                      </a:r>
                    </a:p>
                    <a:p>
                      <a:pPr marL="285750" lvl="0" indent="-285750" algn="l">
                        <a:lnSpc>
                          <a:spcPct val="100000"/>
                        </a:lnSpc>
                        <a:spcBef>
                          <a:spcPts val="0"/>
                        </a:spcBef>
                        <a:spcAft>
                          <a:spcPts val="0"/>
                        </a:spcAft>
                        <a:buFont typeface="Arial"/>
                        <a:buChar char="•"/>
                      </a:pPr>
                      <a:r>
                        <a:rPr lang="en-US" sz="1800" b="0" i="0" u="none" strike="noStrike" kern="1200" noProof="0">
                          <a:solidFill>
                            <a:schemeClr val="bg1"/>
                          </a:solidFill>
                        </a:rPr>
                        <a:t>Respond to failures and disasters</a:t>
                      </a:r>
                      <a:endParaRPr lang="en-US" sz="1800" b="0" i="0" u="none" strike="noStrike" kern="1200" noProof="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pPr marL="285750" indent="-285750">
                        <a:buFont typeface="Arial" panose="020B0604020202020204" pitchFamily="34" charset="0"/>
                        <a:buChar char="•"/>
                      </a:pPr>
                      <a:endParaRPr lang="en-US" sz="1800">
                        <a:solidFill>
                          <a:schemeClr val="bg1"/>
                        </a:solidFill>
                        <a:latin typeface="Segoe UI"/>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pPr marL="285750" indent="-285750">
                        <a:buFont typeface="Arial" panose="020B0604020202020204" pitchFamily="34" charset="0"/>
                        <a:buChar char="•"/>
                      </a:pPr>
                      <a:r>
                        <a:rPr lang="en-US" sz="1800">
                          <a:solidFill>
                            <a:schemeClr val="bg1"/>
                          </a:solidFill>
                          <a:latin typeface="Segoe UI"/>
                        </a:rPr>
                        <a:t>Utili</a:t>
                      </a:r>
                      <a:r>
                        <a:rPr lang="en-US" sz="1800" kern="1200">
                          <a:solidFill>
                            <a:schemeClr val="bg1"/>
                          </a:solidFill>
                          <a:latin typeface="Segoe UI"/>
                          <a:ea typeface="+mn-ea"/>
                          <a:cs typeface="+mn-cs"/>
                        </a:rPr>
                        <a:t>ze </a:t>
                      </a:r>
                      <a:r>
                        <a:rPr lang="en-US" sz="1800" kern="1200" noProof="0">
                          <a:solidFill>
                            <a:schemeClr val="bg1"/>
                          </a:solidFill>
                          <a:latin typeface="Segoe UI"/>
                          <a:ea typeface="+mn-ea"/>
                          <a:cs typeface="+mn-cs"/>
                        </a:rPr>
                        <a:t>Acid Transactions, Snapshot Isolation, Schema Enforcement, Checkpointing to support </a:t>
                      </a:r>
                      <a:r>
                        <a:rPr lang="en-US" sz="1800" kern="1200" noProof="0">
                          <a:solidFill>
                            <a:schemeClr val="accent3"/>
                          </a:solidFill>
                          <a:latin typeface="Segoe UI"/>
                          <a:ea typeface="+mn-ea"/>
                          <a:cs typeface="+mn-cs"/>
                        </a:rPr>
                        <a:t>Data Reliability</a:t>
                      </a:r>
                      <a:endParaRPr lang="en-US"/>
                    </a:p>
                    <a:p>
                      <a:pPr marL="285750" lvl="0" indent="-285750">
                        <a:buFont typeface="Arial" panose="020B0604020202020204" pitchFamily="34" charset="0"/>
                        <a:buChar char="•"/>
                      </a:pPr>
                      <a:r>
                        <a:rPr lang="en-US" sz="1800">
                          <a:solidFill>
                            <a:schemeClr val="bg1"/>
                          </a:solidFill>
                          <a:latin typeface="Segoe UI"/>
                        </a:rPr>
                        <a:t>Us</a:t>
                      </a:r>
                      <a:r>
                        <a:rPr lang="en-US" sz="1800" b="0" i="0" u="none" strike="noStrike" noProof="0">
                          <a:solidFill>
                            <a:schemeClr val="bg1"/>
                          </a:solidFill>
                          <a:latin typeface="Segoe UI"/>
                        </a:rPr>
                        <a:t>e </a:t>
                      </a:r>
                      <a:r>
                        <a:rPr lang="en-US" sz="1800" b="0" i="0" u="none" strike="noStrike" noProof="0">
                          <a:solidFill>
                            <a:schemeClr val="bg1"/>
                          </a:solidFill>
                        </a:rPr>
                        <a:t>ML Runtime Optimizations</a:t>
                      </a:r>
                      <a:r>
                        <a:rPr lang="en-US" sz="1800">
                          <a:solidFill>
                            <a:schemeClr val="bg1"/>
                          </a:solidFill>
                          <a:latin typeface="Segoe UI"/>
                        </a:rPr>
                        <a:t> for </a:t>
                      </a:r>
                      <a:r>
                        <a:rPr lang="en-US" sz="1800" kern="1200" noProof="0">
                          <a:solidFill>
                            <a:schemeClr val="accent3"/>
                          </a:solidFill>
                          <a:latin typeface="Segoe UI"/>
                          <a:ea typeface="+mn-ea"/>
                          <a:cs typeface="+mn-cs"/>
                        </a:rPr>
                        <a:t>reliable</a:t>
                      </a:r>
                      <a:r>
                        <a:rPr lang="en-US" sz="1800" b="0" i="0" u="none" strike="noStrike" noProof="0">
                          <a:solidFill>
                            <a:schemeClr val="bg1"/>
                          </a:solidFill>
                        </a:rPr>
                        <a:t> and </a:t>
                      </a:r>
                      <a:r>
                        <a:rPr lang="en-US" sz="1800" kern="1200" noProof="0">
                          <a:solidFill>
                            <a:schemeClr val="accent3"/>
                          </a:solidFill>
                          <a:latin typeface="Segoe UI"/>
                          <a:ea typeface="+mn-ea"/>
                          <a:cs typeface="+mn-cs"/>
                        </a:rPr>
                        <a:t>secure distribution</a:t>
                      </a:r>
                      <a:r>
                        <a:rPr lang="en-US" sz="1800" b="0" i="0" u="none" strike="noStrike" noProof="0">
                          <a:solidFill>
                            <a:schemeClr val="bg1"/>
                          </a:solidFill>
                        </a:rPr>
                        <a:t> of open source ML frameworks </a:t>
                      </a:r>
                      <a:endParaRPr lang="en-US"/>
                    </a:p>
                    <a:p>
                      <a:pPr marL="0" lvl="0" indent="0" algn="l">
                        <a:lnSpc>
                          <a:spcPct val="100000"/>
                        </a:lnSpc>
                        <a:spcBef>
                          <a:spcPts val="0"/>
                        </a:spcBef>
                        <a:spcAft>
                          <a:spcPts val="0"/>
                        </a:spcAft>
                        <a:buFont typeface="Arial" panose="020B0604020202020204" pitchFamily="34" charset="0"/>
                        <a:buChar char="•"/>
                      </a:pPr>
                      <a:br>
                        <a:rPr lang="en-US"/>
                      </a:br>
                      <a:endParaRPr lang="en-US">
                        <a:solidFill>
                          <a:schemeClr val="bg1"/>
                        </a:solidFill>
                      </a:endParaRPr>
                    </a:p>
                    <a:p>
                      <a:pPr marL="285750" lvl="0" indent="-285750">
                        <a:buFont typeface="Arial" panose="020B0604020202020204" pitchFamily="34" charset="0"/>
                        <a:buChar char="•"/>
                      </a:pPr>
                      <a:endParaRPr lang="en-US" sz="1800">
                        <a:solidFill>
                          <a:schemeClr val="bg1"/>
                        </a:solidFill>
                        <a:latin typeface="Segoe UI"/>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856912305"/>
                  </a:ext>
                </a:extLst>
              </a:tr>
            </a:tbl>
          </a:graphicData>
        </a:graphic>
      </p:graphicFrame>
      <p:cxnSp>
        <p:nvCxnSpPr>
          <p:cNvPr id="2" name="Straight Connector 1">
            <a:extLst>
              <a:ext uri="{FF2B5EF4-FFF2-40B4-BE49-F238E27FC236}">
                <a16:creationId xmlns:a16="http://schemas.microsoft.com/office/drawing/2014/main" id="{B088987C-81DD-4B7E-9FF2-94B1A1CB87CA}"/>
              </a:ext>
            </a:extLst>
          </p:cNvPr>
          <p:cNvCxnSpPr>
            <a:cxnSpLocks/>
          </p:cNvCxnSpPr>
          <p:nvPr/>
        </p:nvCxnSpPr>
        <p:spPr>
          <a:xfrm>
            <a:off x="4045335" y="2241299"/>
            <a:ext cx="0" cy="360312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51C1597-2CBE-4F70-9FE2-F510A0E93B26}"/>
              </a:ext>
            </a:extLst>
          </p:cNvPr>
          <p:cNvCxnSpPr>
            <a:cxnSpLocks/>
          </p:cNvCxnSpPr>
          <p:nvPr/>
        </p:nvCxnSpPr>
        <p:spPr>
          <a:xfrm>
            <a:off x="8041072" y="2269874"/>
            <a:ext cx="0" cy="360312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44F6E35-02A4-4289-8F65-F1E8D7496F59}"/>
              </a:ext>
            </a:extLst>
          </p:cNvPr>
          <p:cNvSpPr txBox="1"/>
          <p:nvPr/>
        </p:nvSpPr>
        <p:spPr>
          <a:xfrm>
            <a:off x="563369" y="6383424"/>
            <a:ext cx="10328713" cy="369332"/>
          </a:xfrm>
          <a:prstGeom prst="rect">
            <a:avLst/>
          </a:prstGeom>
          <a:noFill/>
        </p:spPr>
        <p:txBody>
          <a:bodyPr wrap="square" lIns="91440" tIns="45720" rIns="91440" bIns="45720" rtlCol="0" anchor="t">
            <a:spAutoFit/>
          </a:bodyPr>
          <a:lstStyle/>
          <a:p>
            <a:r>
              <a:rPr lang="en-US">
                <a:solidFill>
                  <a:schemeClr val="bg1"/>
                </a:solidFill>
                <a:latin typeface="+mj-lt"/>
              </a:rPr>
              <a:t>Learn more: </a:t>
            </a:r>
            <a:r>
              <a:rPr lang="en-US" b="1">
                <a:ea typeface="+mn-lt"/>
                <a:cs typeface="+mn-lt"/>
                <a:hlinkClick r:id="rId3"/>
              </a:rPr>
              <a:t>Overview of the reliability pillar - Azure Architecture Center | Microsoft Docs</a:t>
            </a:r>
            <a:endParaRPr lang="en-US" b="1">
              <a:solidFill>
                <a:schemeClr val="accent3"/>
              </a:solidFill>
              <a:latin typeface="+mj-lt"/>
            </a:endParaRPr>
          </a:p>
        </p:txBody>
      </p:sp>
      <p:cxnSp>
        <p:nvCxnSpPr>
          <p:cNvPr id="12" name="Straight Connector 11">
            <a:extLst>
              <a:ext uri="{FF2B5EF4-FFF2-40B4-BE49-F238E27FC236}">
                <a16:creationId xmlns:a16="http://schemas.microsoft.com/office/drawing/2014/main" id="{77F86D3E-1E87-4D9E-84DA-150C80030679}"/>
              </a:ext>
            </a:extLst>
          </p:cNvPr>
          <p:cNvCxnSpPr>
            <a:cxnSpLocks/>
          </p:cNvCxnSpPr>
          <p:nvPr/>
        </p:nvCxnSpPr>
        <p:spPr>
          <a:xfrm>
            <a:off x="563369" y="6336326"/>
            <a:ext cx="112447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10">
            <a:extLst>
              <a:ext uri="{FF2B5EF4-FFF2-40B4-BE49-F238E27FC236}">
                <a16:creationId xmlns:a16="http://schemas.microsoft.com/office/drawing/2014/main" id="{22BC77B1-8911-47E5-8F36-FFA69C4D9EE6}"/>
              </a:ext>
            </a:extLst>
          </p:cNvPr>
          <p:cNvPicPr>
            <a:picLocks noChangeAspect="1"/>
          </p:cNvPicPr>
          <p:nvPr/>
        </p:nvPicPr>
        <p:blipFill rotWithShape="1">
          <a:blip r:embed="rId4"/>
          <a:srcRect l="38124" t="28014" r="38124" b="30496"/>
          <a:stretch/>
        </p:blipFill>
        <p:spPr>
          <a:xfrm>
            <a:off x="8227407" y="1703605"/>
            <a:ext cx="772186" cy="749845"/>
          </a:xfrm>
          <a:prstGeom prst="rect">
            <a:avLst/>
          </a:prstGeom>
        </p:spPr>
      </p:pic>
      <p:sp>
        <p:nvSpPr>
          <p:cNvPr id="21" name="Title 2">
            <a:extLst>
              <a:ext uri="{FF2B5EF4-FFF2-40B4-BE49-F238E27FC236}">
                <a16:creationId xmlns:a16="http://schemas.microsoft.com/office/drawing/2014/main" id="{4BC69E19-E591-4358-9930-91C29D14F246}"/>
              </a:ext>
            </a:extLst>
          </p:cNvPr>
          <p:cNvSpPr>
            <a:spLocks noGrp="1"/>
          </p:cNvSpPr>
          <p:nvPr>
            <p:ph type="title"/>
          </p:nvPr>
        </p:nvSpPr>
        <p:spPr>
          <a:xfrm>
            <a:off x="563369" y="473236"/>
            <a:ext cx="12007572" cy="553998"/>
          </a:xfrm>
        </p:spPr>
        <p:txBody>
          <a:bodyPr/>
          <a:lstStyle/>
          <a:p>
            <a:r>
              <a:rPr lang="en-US" sz="3600"/>
              <a:t>Building Reliable </a:t>
            </a:r>
            <a:r>
              <a:rPr lang="en-US"/>
              <a:t>S</a:t>
            </a:r>
            <a:r>
              <a:rPr lang="en-US" sz="3600"/>
              <a:t>ystems is a S</a:t>
            </a:r>
            <a:r>
              <a:rPr lang="en-US"/>
              <a:t>hared Responsibility</a:t>
            </a:r>
          </a:p>
        </p:txBody>
      </p:sp>
      <p:pic>
        <p:nvPicPr>
          <p:cNvPr id="3" name="Picture 6" descr="Icon&#10;&#10;Description automatically generated">
            <a:extLst>
              <a:ext uri="{FF2B5EF4-FFF2-40B4-BE49-F238E27FC236}">
                <a16:creationId xmlns:a16="http://schemas.microsoft.com/office/drawing/2014/main" id="{3551A4B7-A2F3-4B5D-BDD4-24C0B415D914}"/>
              </a:ext>
            </a:extLst>
          </p:cNvPr>
          <p:cNvPicPr>
            <a:picLocks noChangeAspect="1"/>
          </p:cNvPicPr>
          <p:nvPr/>
        </p:nvPicPr>
        <p:blipFill>
          <a:blip r:embed="rId5"/>
          <a:stretch>
            <a:fillRect/>
          </a:stretch>
        </p:blipFill>
        <p:spPr>
          <a:xfrm>
            <a:off x="565785" y="1764665"/>
            <a:ext cx="697230" cy="692150"/>
          </a:xfrm>
          <a:prstGeom prst="rect">
            <a:avLst/>
          </a:prstGeom>
        </p:spPr>
      </p:pic>
      <p:pic>
        <p:nvPicPr>
          <p:cNvPr id="7" name="Picture 7" descr="Icon&#10;&#10;Description automatically generated">
            <a:extLst>
              <a:ext uri="{FF2B5EF4-FFF2-40B4-BE49-F238E27FC236}">
                <a16:creationId xmlns:a16="http://schemas.microsoft.com/office/drawing/2014/main" id="{19FB347E-D518-4A9D-95DC-A0D861A6171F}"/>
              </a:ext>
            </a:extLst>
          </p:cNvPr>
          <p:cNvPicPr>
            <a:picLocks noChangeAspect="1"/>
          </p:cNvPicPr>
          <p:nvPr/>
        </p:nvPicPr>
        <p:blipFill>
          <a:blip r:embed="rId6"/>
          <a:stretch>
            <a:fillRect/>
          </a:stretch>
        </p:blipFill>
        <p:spPr>
          <a:xfrm>
            <a:off x="4350385" y="1698625"/>
            <a:ext cx="702310" cy="692150"/>
          </a:xfrm>
          <a:prstGeom prst="rect">
            <a:avLst/>
          </a:prstGeom>
        </p:spPr>
      </p:pic>
    </p:spTree>
    <p:extLst>
      <p:ext uri="{BB962C8B-B14F-4D97-AF65-F5344CB8AC3E}">
        <p14:creationId xmlns:p14="http://schemas.microsoft.com/office/powerpoint/2010/main" val="19401191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74E82-5890-58C5-BB4F-F401F22F91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A1DFF-1CFA-EE99-6E7E-E4D273DC8343}"/>
              </a:ext>
            </a:extLst>
          </p:cNvPr>
          <p:cNvSpPr>
            <a:spLocks noGrp="1"/>
          </p:cNvSpPr>
          <p:nvPr>
            <p:ph type="title"/>
          </p:nvPr>
        </p:nvSpPr>
        <p:spPr>
          <a:xfrm>
            <a:off x="102039" y="78409"/>
            <a:ext cx="11306469" cy="813819"/>
          </a:xfrm>
        </p:spPr>
        <p:txBody>
          <a:bodyPr wrap="square" anchor="ctr">
            <a:normAutofit/>
          </a:bodyPr>
          <a:lstStyle/>
          <a:p>
            <a:r>
              <a:rPr lang="en-US" dirty="0"/>
              <a:t>Availability Zone Resiliency</a:t>
            </a:r>
          </a:p>
        </p:txBody>
      </p:sp>
      <p:pic>
        <p:nvPicPr>
          <p:cNvPr id="4" name="Graphic 3">
            <a:extLst>
              <a:ext uri="{FF2B5EF4-FFF2-40B4-BE49-F238E27FC236}">
                <a16:creationId xmlns:a16="http://schemas.microsoft.com/office/drawing/2014/main" id="{A3655D14-0B08-487C-6297-414FD2A5C9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43916" y="1578333"/>
            <a:ext cx="2185093" cy="4339582"/>
          </a:xfrm>
          <a:prstGeom prst="rect">
            <a:avLst/>
          </a:prstGeom>
        </p:spPr>
      </p:pic>
      <p:pic>
        <p:nvPicPr>
          <p:cNvPr id="3" name="Picture 2">
            <a:extLst>
              <a:ext uri="{FF2B5EF4-FFF2-40B4-BE49-F238E27FC236}">
                <a16:creationId xmlns:a16="http://schemas.microsoft.com/office/drawing/2014/main" id="{BC5EA00A-5E23-5023-AA65-C7389972B081}"/>
              </a:ext>
            </a:extLst>
          </p:cNvPr>
          <p:cNvPicPr>
            <a:picLocks noChangeAspect="1"/>
          </p:cNvPicPr>
          <p:nvPr/>
        </p:nvPicPr>
        <p:blipFill>
          <a:blip r:embed="rId5"/>
          <a:stretch>
            <a:fillRect/>
          </a:stretch>
        </p:blipFill>
        <p:spPr>
          <a:xfrm>
            <a:off x="1232023" y="723134"/>
            <a:ext cx="9727954" cy="6134866"/>
          </a:xfrm>
          <a:prstGeom prst="rect">
            <a:avLst/>
          </a:prstGeom>
        </p:spPr>
      </p:pic>
    </p:spTree>
    <p:extLst>
      <p:ext uri="{BB962C8B-B14F-4D97-AF65-F5344CB8AC3E}">
        <p14:creationId xmlns:p14="http://schemas.microsoft.com/office/powerpoint/2010/main" val="2240121840"/>
      </p:ext>
    </p:extLst>
  </p:cSld>
  <p:clrMapOvr>
    <a:masterClrMapping/>
  </p:clrMapOvr>
  <mc:AlternateContent xmlns:mc="http://schemas.openxmlformats.org/markup-compatibility/2006" xmlns:p14="http://schemas.microsoft.com/office/powerpoint/2010/main">
    <mc:Choice Requires="p14">
      <p:transition spd="med" p14:dur="700" advTm="28328">
        <p:fade/>
      </p:transition>
    </mc:Choice>
    <mc:Fallback xmlns="">
      <p:transition spd="med" advTm="28328">
        <p:fade/>
      </p:transition>
    </mc:Fallback>
  </mc:AlternateContent>
  <p:extLst>
    <p:ext uri="{3A86A75C-4F4B-4683-9AE1-C65F6400EC91}">
      <p14:laserTraceLst xmlns:p14="http://schemas.microsoft.com/office/powerpoint/2010/main">
        <p14:tracePtLst>
          <p14:tracePt t="26902" x="5481638" y="5794375"/>
          <p14:tracePt t="26910" x="6357938" y="5372100"/>
          <p14:tracePt t="26930" x="7851775" y="4816475"/>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BF7D517D55A0748961F1572350EEC46" ma:contentTypeVersion="22" ma:contentTypeDescription="Create a new document." ma:contentTypeScope="" ma:versionID="d46aa9dad2f39156602fee2a668d324b">
  <xsd:schema xmlns:xsd="http://www.w3.org/2001/XMLSchema" xmlns:xs="http://www.w3.org/2001/XMLSchema" xmlns:p="http://schemas.microsoft.com/office/2006/metadata/properties" xmlns:ns1="http://schemas.microsoft.com/sharepoint/v3" xmlns:ns2="2f2b2f6b-7a43-46a3-99f7-927c4b931fc0" xmlns:ns3="357c3f69-397c-491c-aeb5-6ea50fa923b1" xmlns:ns4="230e9df3-be65-4c73-a93b-d1236ebd677e" targetNamespace="http://schemas.microsoft.com/office/2006/metadata/properties" ma:root="true" ma:fieldsID="3dc44a2f4e5e34a06b24a7bdb2da76cb" ns1:_="" ns2:_="" ns3:_="" ns4:_="">
    <xsd:import namespace="http://schemas.microsoft.com/sharepoint/v3"/>
    <xsd:import namespace="2f2b2f6b-7a43-46a3-99f7-927c4b931fc0"/>
    <xsd:import namespace="357c3f69-397c-491c-aeb5-6ea50fa923b1"/>
    <xsd:import namespace="230e9df3-be65-4c73-a93b-d1236ebd677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GenerationTime" minOccurs="0"/>
                <xsd:element ref="ns3:MediaServiceEventHashCode" minOccurs="0"/>
                <xsd:element ref="ns3:MediaServiceOCR" minOccurs="0"/>
                <xsd:element ref="ns3:lcf76f155ced4ddcb4097134ff3c332f" minOccurs="0"/>
                <xsd:element ref="ns4:TaxCatchAll" minOccurs="0"/>
                <xsd:element ref="ns3:MediaServiceDateTaken" minOccurs="0"/>
                <xsd:element ref="ns3:MediaLengthInSeconds" minOccurs="0"/>
                <xsd:element ref="ns3:OneNoteFluid_FileOrder" minOccurs="0"/>
                <xsd:element ref="ns3:MediaServiceSearchProperties" minOccurs="0"/>
                <xsd:element ref="ns1:_ip_UnifiedCompliancePolicyProperties" minOccurs="0"/>
                <xsd:element ref="ns1:_ip_UnifiedCompliancePolicyUIAction" minOccurs="0"/>
                <xsd:element ref="ns3:MediaServiceDocTags" minOccurs="0"/>
                <xsd:element ref="ns3:MediaServiceObjectDetectorVersions"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2b2f6b-7a43-46a3-99f7-927c4b931fc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57c3f69-397c-491c-aeb5-6ea50fa923b1"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20" nillable="true" ma:displayName="MediaServiceDateTaken" ma:hidden="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OneNoteFluid_FileOrder" ma:index="22" nillable="true" ma:displayName="OneNoteFluid_FileOrder" ma:internalName="OneNoteFluid_FileOrder">
      <xsd:simpleType>
        <xsd:restriction base="dms:Text">
          <xsd:maxLength value="255"/>
        </xsd:restrictio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BillingMetadata" ma:index="28"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9eec9698-5b45-4dcc-be02-6fe222143d52}" ma:internalName="TaxCatchAll" ma:showField="CatchAllData" ma:web="2f2b2f6b-7a43-46a3-99f7-927c4b931f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2f2b2f6b-7a43-46a3-99f7-927c4b931fc0">
      <UserInfo>
        <DisplayName>Sonal Pardeshi</DisplayName>
        <AccountId>252</AccountId>
        <AccountType/>
      </UserInfo>
      <UserInfo>
        <DisplayName>Jay Chon</DisplayName>
        <AccountId>286</AccountId>
        <AccountType/>
      </UserInfo>
    </SharedWithUsers>
    <lcf76f155ced4ddcb4097134ff3c332f xmlns="357c3f69-397c-491c-aeb5-6ea50fa923b1">
      <Terms xmlns="http://schemas.microsoft.com/office/infopath/2007/PartnerControls"/>
    </lcf76f155ced4ddcb4097134ff3c332f>
    <TaxCatchAll xmlns="230e9df3-be65-4c73-a93b-d1236ebd677e" xsi:nil="true"/>
    <OneNoteFluid_FileOrder xmlns="357c3f69-397c-491c-aeb5-6ea50fa923b1"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E38A2A24-2825-49CA-8725-C911DE0300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f2b2f6b-7a43-46a3-99f7-927c4b931fc0"/>
    <ds:schemaRef ds:uri="357c3f69-397c-491c-aeb5-6ea50fa923b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A274C96-AAAB-4A53-AE16-5A0AADBD1E54}">
  <ds:schemaRefs>
    <ds:schemaRef ds:uri="http://schemas.microsoft.com/sharepoint/v3/contenttype/forms"/>
  </ds:schemaRefs>
</ds:datastoreItem>
</file>

<file path=customXml/itemProps3.xml><?xml version="1.0" encoding="utf-8"?>
<ds:datastoreItem xmlns:ds="http://schemas.openxmlformats.org/officeDocument/2006/customXml" ds:itemID="{1370A9FB-529E-490E-9BD2-FB0C8AC7F7E3}">
  <ds:schemaRefs>
    <ds:schemaRef ds:uri="357c3f69-397c-491c-aeb5-6ea50fa923b1"/>
    <ds:schemaRef ds:uri="http://schemas.microsoft.com/office/2006/documentManagement/types"/>
    <ds:schemaRef ds:uri="http://purl.org/dc/terms/"/>
    <ds:schemaRef ds:uri="http://schemas.microsoft.com/office/infopath/2007/PartnerControls"/>
    <ds:schemaRef ds:uri="http://schemas.microsoft.com/office/2006/metadata/properties"/>
    <ds:schemaRef ds:uri="http://schemas.openxmlformats.org/package/2006/metadata/core-properties"/>
    <ds:schemaRef ds:uri="http://purl.org/dc/dcmitype/"/>
    <ds:schemaRef ds:uri="230e9df3-be65-4c73-a93b-d1236ebd677e"/>
    <ds:schemaRef ds:uri="http://purl.org/dc/elements/1.1/"/>
    <ds:schemaRef ds:uri="2f2b2f6b-7a43-46a3-99f7-927c4b931fc0"/>
    <ds:schemaRef ds:uri="http://schemas.microsoft.com/sharepoint/v3"/>
    <ds:schemaRef ds:uri="http://www.w3.org/XML/1998/namespace"/>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577</TotalTime>
  <Words>3612</Words>
  <Application>Microsoft Office PowerPoint</Application>
  <PresentationFormat>Widescreen</PresentationFormat>
  <Paragraphs>280</Paragraphs>
  <Slides>13</Slides>
  <Notes>13</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13</vt:i4>
      </vt:variant>
    </vt:vector>
  </HeadingPairs>
  <TitlesOfParts>
    <vt:vector size="31" baseType="lpstr">
      <vt:lpstr>Arial</vt:lpstr>
      <vt:lpstr>Calibri</vt:lpstr>
      <vt:lpstr>Calibri Light</vt:lpstr>
      <vt:lpstr>Consolas</vt:lpstr>
      <vt:lpstr>Segoe</vt:lpstr>
      <vt:lpstr>Segoe </vt:lpstr>
      <vt:lpstr>Segoe UI</vt:lpstr>
      <vt:lpstr>Segoe UI </vt:lpstr>
      <vt:lpstr>Segoe UI Light</vt:lpstr>
      <vt:lpstr>Segoe UI Semibold</vt:lpstr>
      <vt:lpstr>Segoe UI Semilight</vt:lpstr>
      <vt:lpstr>Times New Roman</vt:lpstr>
      <vt:lpstr>Wingdings</vt:lpstr>
      <vt:lpstr>Office Theme</vt:lpstr>
      <vt:lpstr>Black Template</vt:lpstr>
      <vt:lpstr>Dynamics 365</vt:lpstr>
      <vt:lpstr>1_Dynamics 365</vt:lpstr>
      <vt:lpstr>9-51120_Microsoft_Ready_Template_Light</vt:lpstr>
      <vt:lpstr>Microsoft Azure  Well-Architected Framework  Overview for AI</vt:lpstr>
      <vt:lpstr>Microsoft Azure Well-Architected Framework</vt:lpstr>
      <vt:lpstr>Azure Open AI Landing Zone</vt:lpstr>
      <vt:lpstr>Azure Open AI Landing Zone</vt:lpstr>
      <vt:lpstr>Well-Architected at Microsoft</vt:lpstr>
      <vt:lpstr>Manage and optimize your AI costs with tools, offers, and guidance from Microsoft</vt:lpstr>
      <vt:lpstr>Design cloud workloads able to adapt to changes and maintain performance levels</vt:lpstr>
      <vt:lpstr>Building Reliable Systems is a Shared Responsibility</vt:lpstr>
      <vt:lpstr>Availability Zone Resiliency</vt:lpstr>
      <vt:lpstr>Reference Architecture for Reliability</vt:lpstr>
      <vt:lpstr>Build and manage proactively secured workloads </vt:lpstr>
      <vt:lpstr>Architect &amp; optimize workloads for success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Baker</dc:creator>
  <cp:lastModifiedBy>Jonathan Vella</cp:lastModifiedBy>
  <cp:revision>5</cp:revision>
  <dcterms:created xsi:type="dcterms:W3CDTF">2020-04-22T21:43:32Z</dcterms:created>
  <dcterms:modified xsi:type="dcterms:W3CDTF">2025-03-17T07:32:37Z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2020-04-23T19:19:15.2854321Z</vt:lpwstr>
  </property>
  <property fmtid="{D5CDD505-2E9C-101B-9397-08002B2CF9AE}" pid="5" name="MSIP_Label_f42aa342-8706-4288-bd11-ebb85995028c_Name">
    <vt:lpwstr>General</vt:lpwstr>
  </property>
  <property fmtid="{D5CDD505-2E9C-101B-9397-08002B2CF9AE}" pid="6" name="MSIP_Label_f42aa342-8706-4288-bd11-ebb85995028c_ActionId">
    <vt:lpwstr>da418403-2eee-4b22-abfd-bdd2f40625fd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0x0101005BF7D517D55A0748961F1572350EEC46</vt:lpwstr>
  </property>
  <property fmtid="{D5CDD505-2E9C-101B-9397-08002B2CF9AE}" pid="10" name="MediaServiceImageTags">
    <vt:lpwstr/>
  </property>
</Properties>
</file>